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1" r:id="rId6"/>
    <p:sldId id="264" r:id="rId7"/>
    <p:sldId id="265" r:id="rId8"/>
    <p:sldId id="266" r:id="rId9"/>
    <p:sldId id="278" r:id="rId10"/>
    <p:sldId id="277" r:id="rId11"/>
    <p:sldId id="279" r:id="rId12"/>
    <p:sldId id="268" r:id="rId13"/>
    <p:sldId id="269" r:id="rId14"/>
    <p:sldId id="270" r:id="rId15"/>
    <p:sldId id="271" r:id="rId16"/>
    <p:sldId id="282" r:id="rId17"/>
    <p:sldId id="280" r:id="rId18"/>
    <p:sldId id="281" r:id="rId19"/>
    <p:sldId id="283" r:id="rId20"/>
    <p:sldId id="284" r:id="rId21"/>
    <p:sldId id="285" r:id="rId22"/>
    <p:sldId id="286" r:id="rId23"/>
    <p:sldId id="293" r:id="rId24"/>
    <p:sldId id="287" r:id="rId25"/>
    <p:sldId id="292" r:id="rId26"/>
    <p:sldId id="274" r:id="rId27"/>
    <p:sldId id="275" r:id="rId28"/>
    <p:sldId id="272" r:id="rId29"/>
    <p:sldId id="276" r:id="rId30"/>
    <p:sldId id="288" r:id="rId31"/>
    <p:sldId id="289" r:id="rId32"/>
    <p:sldId id="290" r:id="rId33"/>
    <p:sldId id="291" r:id="rId34"/>
    <p:sldId id="294" r:id="rId3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5" d="100"/>
          <a:sy n="75" d="100"/>
        </p:scale>
        <p:origin x="77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0145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7D4908-DA1B-E222-02FB-6BEE27B09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43EE59-9B29-0338-DF84-695B6E3381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F9FB3F-D35C-08C4-FEF7-3C53D1E55B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CF6F04-548A-6397-36F5-83017F16A4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4058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90A836-01B1-C6DC-AEDD-054AC4AE8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C01140-A8B7-DFEE-5932-85BF5B4D46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B7BFE2-942B-41EE-69EE-F22F8C1E8B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9906DA-A00F-DBA6-2490-B45D3CAC4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0237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BF94A-A692-2932-453D-2FBC0B84C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DC5558-D885-2481-A7E6-BB23BC37C7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098391-4533-518D-00B7-F46DBEFBBF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33BC18-0B9E-24B7-A4F5-9FD1846663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6497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60810-0D57-643D-D0F1-8A864644D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954E90-E12E-661A-13D5-6EA24DD2E2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706F5B-9C9F-713D-A2D7-3803073160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E3FB7E-CE1C-B7AD-97A8-59529ADD24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3470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4E424-5A35-9697-BD16-378E4C90B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16AEF7-EC4C-0779-F825-E790591DF4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71B07B-FE85-BE66-89C9-EBD4157F1B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C07E62-35FD-DF84-90D8-7391A0857B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6032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C67E16-5B4C-5AF8-0D03-7385F261D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C62188-FD52-A507-0533-549EB35666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AA15EA-4242-A432-4E3A-D68C5ABAFC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7ECA01-F63F-F892-6CF8-219D7949A8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771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23502-E66A-2EFC-4326-030A3AF46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887E4C-0630-0044-7534-65BFF788B0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796EBD-D0EF-70F4-8DD6-0A7512A6D2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5CCAD0-0174-A245-4A75-4F6905C399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6711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025EF-93CB-0083-7436-78EA02241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53A8FE-1F11-C689-4544-734FC3B5A2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CA63E1-355D-4AFB-C1E1-A5A52D47A6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88CC10-E8BC-CA6B-2ED0-581F3563B9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1731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AAE22-A045-F7EA-21A3-116EAF4FF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62855F-EFF7-1333-1687-B00BE39A34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123B63-917C-B042-2393-B591F643FE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AEC017-3F72-9BC9-D258-9F29AFB6C2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6571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2BEDA-7315-8EDD-5FDA-3E4231929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824B79-303B-A241-E6D3-0889980B15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2052B5-85BD-07FE-1930-4FE9830101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799DA6-0191-FEF9-679F-C25572E10B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2850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C1DC74-AC2E-27CA-989C-DD0873A3B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284547-049B-A264-6308-E364787D86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AC867B-706C-D414-598F-04830C3EF8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FCC9FE-AA8C-A9F6-68D4-35E4123CCF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26589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8B01C-D43E-CBCC-D6AC-A70DDDE85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E8E966-87D4-4478-2F42-863AED4733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F32771-8538-D240-DFE9-9D045C067C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55E383-DF11-5825-2619-D6F3FD2D7A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40472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E8100-CFCE-1EC5-0F20-FAEB75D82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D6E693-881D-10AF-EFC2-9EE188D0F2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0718C7-B40B-C761-7FE3-7DA4ABF688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D53F87-EE90-D11F-69F9-F33CF60D48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4644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D9020D-EA8B-C233-C64A-789DFDDB6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635692-172F-CD13-73E8-B66E5C1E0B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89499B-AAF4-CCF5-93F8-7D5619F381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025D91-E484-1320-4A98-FD980EACA3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58986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721D5-E04B-D708-AD1E-7D629E298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C2528E-97ED-6A9F-FE9D-ED17CB2239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BBD53A-D5CB-531B-12F5-97226632FA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2AEEDD-A90A-5DB6-A734-DBC90589D0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7029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47C5B-F75D-97FC-5B84-4EF846FAD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ADCCD3-5A81-D721-63EE-3C6B6B8DCB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517838-7C50-6046-0D6B-41DC2DC446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72D171-98B7-5047-4E51-36FD1AD02C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107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623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0" y="-2286000"/>
            <a:ext cx="6400800" cy="6400800"/>
          </a:xfrm>
          <a:prstGeom prst="ellipse">
            <a:avLst/>
          </a:prstGeom>
          <a:solidFill>
            <a:srgbClr val="8C0C20">
              <a:alpha val="70000"/>
            </a:srgb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9601200" y="-914400"/>
            <a:ext cx="3840480" cy="3840480"/>
          </a:xfrm>
          <a:prstGeom prst="ellipse">
            <a:avLst/>
          </a:prstGeom>
          <a:solidFill>
            <a:srgbClr val="C8102E">
              <a:alpha val="85000"/>
            </a:srgb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822960" y="187452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INTELLIGENCE ARTIFICIELLE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77240" y="2240280"/>
            <a:ext cx="96012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IA &amp; Immobilier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822960" y="3429000"/>
            <a:ext cx="82296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D8D3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Gagner du temps sur sa communication sur les réseaux sociaux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D8D3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grâce à l'intelligence artificielle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822960" y="4617720"/>
            <a:ext cx="1280160" cy="0"/>
          </a:xfrm>
          <a:prstGeom prst="line">
            <a:avLst/>
          </a:prstGeom>
          <a:noFill/>
          <a:ln w="3810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8" name="Text 6"/>
          <p:cNvSpPr/>
          <p:nvPr/>
        </p:nvSpPr>
        <p:spPr>
          <a:xfrm>
            <a:off x="822960" y="4754880"/>
            <a:ext cx="7772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B891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la définition de l'IA jusqu'à la génération automatique de vos visuels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232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59860C-E2D0-D080-0887-9E57463E7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16">
            <a:extLst>
              <a:ext uri="{FF2B5EF4-FFF2-40B4-BE49-F238E27FC236}">
                <a16:creationId xmlns:a16="http://schemas.microsoft.com/office/drawing/2014/main" id="{188DCC6F-6E0B-BD94-2F9D-5102846972BF}"/>
              </a:ext>
            </a:extLst>
          </p:cNvPr>
          <p:cNvSpPr/>
          <p:nvPr/>
        </p:nvSpPr>
        <p:spPr>
          <a:xfrm>
            <a:off x="11414455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A6D6046-B508-C91A-4C4F-54EA1EB0E9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2044" y="625152"/>
            <a:ext cx="9029105" cy="4796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265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232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860E21-C67C-B67E-21AE-4FCF81BD6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16">
            <a:extLst>
              <a:ext uri="{FF2B5EF4-FFF2-40B4-BE49-F238E27FC236}">
                <a16:creationId xmlns:a16="http://schemas.microsoft.com/office/drawing/2014/main" id="{DCAFCEA1-455C-357E-5B68-2FEDB41660E1}"/>
              </a:ext>
            </a:extLst>
          </p:cNvPr>
          <p:cNvSpPr/>
          <p:nvPr/>
        </p:nvSpPr>
        <p:spPr>
          <a:xfrm>
            <a:off x="11414455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C47CC97-EF3E-724E-13A7-759043A0B8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289" y="531844"/>
            <a:ext cx="10636166" cy="5650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448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RÉSULTAT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26232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 calendrier structuré, prêt à l'emploi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4A45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 publications générées sur 2 mois : date, thème, type de contenu, titre, et le texte de chaque slide réparti en colonnes.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2238908" y="2276856"/>
            <a:ext cx="7713878" cy="3630168"/>
          </a:xfrm>
          <a:prstGeom prst="roundRect">
            <a:avLst>
              <a:gd name="adj" fmla="val 2015"/>
            </a:avLst>
          </a:prstGeom>
          <a:solidFill>
            <a:srgbClr val="FFFFFF"/>
          </a:solidFill>
          <a:ln w="12700">
            <a:solidFill>
              <a:srgbClr val="EDE9E6"/>
            </a:solidFill>
            <a:prstDash val="solid"/>
          </a:ln>
          <a:effectLst>
            <a:outerShdw blurRad="1270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6" name="Image 0" descr="/home/claude/assets/excel_crop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293772" y="2331720"/>
            <a:ext cx="7604150" cy="352044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2476652" y="6126480"/>
            <a:ext cx="2743200" cy="502920"/>
          </a:xfrm>
          <a:prstGeom prst="roundRect">
            <a:avLst>
              <a:gd name="adj" fmla="val 49091"/>
            </a:avLst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8" name="Text 5"/>
          <p:cNvSpPr/>
          <p:nvPr/>
        </p:nvSpPr>
        <p:spPr>
          <a:xfrm>
            <a:off x="2476652" y="612648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Format CSV — exportable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1414455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AF8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 D'INSPIRATION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26232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 format visuel de référence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4A45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Posts courts type « conseil pratique » : titre encadré percutant + phrase d'explication, lisibles en quelques secondes.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897484" y="2368296"/>
            <a:ext cx="2441448" cy="3024378"/>
          </a:xfrm>
          <a:prstGeom prst="roundRect">
            <a:avLst>
              <a:gd name="adj" fmla="val 2996"/>
            </a:avLst>
          </a:prstGeom>
          <a:solidFill>
            <a:srgbClr val="FFFFFF"/>
          </a:solidFill>
          <a:ln w="12700">
            <a:solidFill>
              <a:srgbClr val="EDE9E6"/>
            </a:solidFill>
            <a:prstDash val="solid"/>
          </a:ln>
          <a:effectLst>
            <a:outerShdw blurRad="1270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6" name="Image 0" descr="/home/claude/assets/orpi1_crop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52348" y="2423160"/>
            <a:ext cx="2331720" cy="291465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3549244" y="2368296"/>
            <a:ext cx="2441448" cy="3024378"/>
          </a:xfrm>
          <a:prstGeom prst="roundRect">
            <a:avLst>
              <a:gd name="adj" fmla="val 2996"/>
            </a:avLst>
          </a:prstGeom>
          <a:solidFill>
            <a:srgbClr val="FFFFFF"/>
          </a:solidFill>
          <a:ln w="12700">
            <a:solidFill>
              <a:srgbClr val="EDE9E6"/>
            </a:solidFill>
            <a:prstDash val="solid"/>
          </a:ln>
          <a:effectLst>
            <a:outerShdw blurRad="1270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8" name="Image 1" descr="/home/claude/assets/orpi2_crop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604108" y="2423160"/>
            <a:ext cx="2331720" cy="291465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6201004" y="2368296"/>
            <a:ext cx="2441448" cy="3024378"/>
          </a:xfrm>
          <a:prstGeom prst="roundRect">
            <a:avLst>
              <a:gd name="adj" fmla="val 2996"/>
            </a:avLst>
          </a:prstGeom>
          <a:solidFill>
            <a:srgbClr val="FFFFFF"/>
          </a:solidFill>
          <a:ln w="12700">
            <a:solidFill>
              <a:srgbClr val="EDE9E6"/>
            </a:solidFill>
            <a:prstDash val="solid"/>
          </a:ln>
          <a:effectLst>
            <a:outerShdw blurRad="1270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0" name="Image 2" descr="/home/claude/assets/orpi3_crop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255868" y="2423160"/>
            <a:ext cx="2331720" cy="2914650"/>
          </a:xfrm>
          <a:prstGeom prst="rect">
            <a:avLst/>
          </a:prstGeom>
        </p:spPr>
      </p:pic>
      <p:sp>
        <p:nvSpPr>
          <p:cNvPr id="11" name="Shape 6"/>
          <p:cNvSpPr/>
          <p:nvPr/>
        </p:nvSpPr>
        <p:spPr>
          <a:xfrm>
            <a:off x="8852764" y="2368296"/>
            <a:ext cx="2441448" cy="3024378"/>
          </a:xfrm>
          <a:prstGeom prst="roundRect">
            <a:avLst>
              <a:gd name="adj" fmla="val 2996"/>
            </a:avLst>
          </a:prstGeom>
          <a:solidFill>
            <a:srgbClr val="FFFFFF"/>
          </a:solidFill>
          <a:ln w="12700">
            <a:solidFill>
              <a:srgbClr val="EDE9E6"/>
            </a:solidFill>
            <a:prstDash val="solid"/>
          </a:ln>
          <a:effectLst>
            <a:outerShdw blurRad="1270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2" name="Image 3" descr="/home/claude/assets/orpi4_crop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907628" y="2423160"/>
            <a:ext cx="2331720" cy="291465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1414455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2623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B891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 TEXTE AU VISUEL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Trois façons de générer les visuels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777240" y="2377440"/>
            <a:ext cx="3337560" cy="3108960"/>
          </a:xfrm>
          <a:prstGeom prst="roundRect">
            <a:avLst>
              <a:gd name="adj" fmla="val 2353"/>
            </a:avLst>
          </a:prstGeom>
          <a:solidFill>
            <a:srgbClr val="4A4541"/>
          </a:solidFill>
          <a:ln/>
          <a:effectLst>
            <a:outerShdw blurRad="127000" dist="381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5" name="Shape 3"/>
          <p:cNvSpPr/>
          <p:nvPr/>
        </p:nvSpPr>
        <p:spPr>
          <a:xfrm>
            <a:off x="2125980" y="2743200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2125980" y="27432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777240" y="3749040"/>
            <a:ext cx="3337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Canva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1051560" y="4389120"/>
            <a:ext cx="2788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B891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Rapide et accessible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26280" y="2377440"/>
            <a:ext cx="3337560" cy="3108960"/>
          </a:xfrm>
          <a:prstGeom prst="roundRect">
            <a:avLst>
              <a:gd name="adj" fmla="val 2353"/>
            </a:avLst>
          </a:prstGeom>
          <a:solidFill>
            <a:srgbClr val="4A4541"/>
          </a:solidFill>
          <a:ln/>
          <a:effectLst>
            <a:outerShdw blurRad="127000" dist="381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0" name="Shape 8"/>
          <p:cNvSpPr/>
          <p:nvPr/>
        </p:nvSpPr>
        <p:spPr>
          <a:xfrm>
            <a:off x="5875020" y="2743200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1" name="Text 9"/>
          <p:cNvSpPr/>
          <p:nvPr/>
        </p:nvSpPr>
        <p:spPr>
          <a:xfrm>
            <a:off x="5875020" y="27432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526280" y="3749040"/>
            <a:ext cx="3337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Gamma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4800600" y="4389120"/>
            <a:ext cx="2788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B891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Rendu créatif et varié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8275320" y="2377440"/>
            <a:ext cx="3337560" cy="3108960"/>
          </a:xfrm>
          <a:prstGeom prst="roundRect">
            <a:avLst>
              <a:gd name="adj" fmla="val 2353"/>
            </a:avLst>
          </a:prstGeom>
          <a:solidFill>
            <a:srgbClr val="4A4541"/>
          </a:solidFill>
          <a:ln/>
          <a:effectLst>
            <a:outerShdw blurRad="127000" dist="381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5" name="Shape 13"/>
          <p:cNvSpPr/>
          <p:nvPr/>
        </p:nvSpPr>
        <p:spPr>
          <a:xfrm>
            <a:off x="9624060" y="2743200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6" name="Text 14"/>
          <p:cNvSpPr/>
          <p:nvPr/>
        </p:nvSpPr>
        <p:spPr>
          <a:xfrm>
            <a:off x="9624060" y="27432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8275320" y="3749040"/>
            <a:ext cx="3337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Lovable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8549640" y="4389120"/>
            <a:ext cx="2788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B891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application sur mesure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1414455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1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26232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Canva — Création en masse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2011680"/>
            <a:ext cx="4160520" cy="4206240"/>
          </a:xfrm>
          <a:prstGeom prst="roundRect">
            <a:avLst>
              <a:gd name="adj" fmla="val 1319"/>
            </a:avLst>
          </a:prstGeom>
          <a:solidFill>
            <a:srgbClr val="FAF8F7"/>
          </a:solidFill>
          <a:ln/>
          <a:effectLst>
            <a:outerShdw blurRad="1270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5" name="Shape 3"/>
          <p:cNvSpPr/>
          <p:nvPr/>
        </p:nvSpPr>
        <p:spPr>
          <a:xfrm>
            <a:off x="914400" y="2286000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14400" y="22860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463040" y="224028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Créer le design avec des zones de texte vides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914400" y="2999232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9" name="Text 7"/>
          <p:cNvSpPr/>
          <p:nvPr/>
        </p:nvSpPr>
        <p:spPr>
          <a:xfrm>
            <a:off x="914400" y="299923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463040" y="2953512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Onglet </a:t>
            </a:r>
            <a:r>
              <a:rPr lang="en-US" sz="1250" dirty="0" err="1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Applis</a:t>
            </a: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→ «Données auto »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914400" y="3712464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2" name="Text 10"/>
          <p:cNvSpPr/>
          <p:nvPr/>
        </p:nvSpPr>
        <p:spPr>
          <a:xfrm>
            <a:off x="914400" y="3712464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1463040" y="3666744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Importer le fichier CSV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914400" y="4425696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5" name="Text 13"/>
          <p:cNvSpPr/>
          <p:nvPr/>
        </p:nvSpPr>
        <p:spPr>
          <a:xfrm>
            <a:off x="914400" y="4425696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1463040" y="4379976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Associer chaque colonne à une zone de texte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914400" y="5138928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8" name="Text 16"/>
          <p:cNvSpPr/>
          <p:nvPr/>
        </p:nvSpPr>
        <p:spPr>
          <a:xfrm>
            <a:off x="914400" y="513892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1463040" y="5093208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publication générée par ligne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5020056" y="1956816"/>
            <a:ext cx="4320540" cy="2852928"/>
          </a:xfrm>
          <a:prstGeom prst="roundRect">
            <a:avLst>
              <a:gd name="adj" fmla="val 2564"/>
            </a:avLst>
          </a:prstGeom>
          <a:solidFill>
            <a:srgbClr val="FFFFFF"/>
          </a:solidFill>
          <a:ln w="12700">
            <a:solidFill>
              <a:srgbClr val="EDE9E6"/>
            </a:solidFill>
            <a:prstDash val="solid"/>
          </a:ln>
          <a:effectLst>
            <a:outerShdw blurRad="1270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1" name="Image 0" descr="/home/claude/assets/canva1_crop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074920" y="2011680"/>
            <a:ext cx="4210812" cy="2743200"/>
          </a:xfrm>
          <a:prstGeom prst="rect">
            <a:avLst/>
          </a:prstGeom>
        </p:spPr>
      </p:pic>
      <p:sp>
        <p:nvSpPr>
          <p:cNvPr id="25" name="Text 21"/>
          <p:cNvSpPr/>
          <p:nvPr/>
        </p:nvSpPr>
        <p:spPr>
          <a:xfrm>
            <a:off x="8007949" y="5074920"/>
            <a:ext cx="237744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 : toutes les publications gardent le même format visuel.</a:t>
            </a:r>
            <a:endParaRPr lang="en-US" sz="1250" dirty="0"/>
          </a:p>
        </p:txBody>
      </p:sp>
      <p:sp>
        <p:nvSpPr>
          <p:cNvPr id="26" name="Text 22"/>
          <p:cNvSpPr/>
          <p:nvPr/>
        </p:nvSpPr>
        <p:spPr>
          <a:xfrm>
            <a:off x="11414455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00" dirty="0"/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82E5B386-C6EA-E75C-A4F9-C57DEED0112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5734"/>
          <a:stretch>
            <a:fillRect/>
          </a:stretch>
        </p:blipFill>
        <p:spPr>
          <a:xfrm>
            <a:off x="4940761" y="1790700"/>
            <a:ext cx="7022334" cy="442722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F9F560-41D9-53A1-6E96-E697CBD50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0A9E1D4A-2EA3-10E7-E564-F8A4FA40F324}"/>
              </a:ext>
            </a:extLst>
          </p:cNvPr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1</a:t>
            </a:r>
            <a:endParaRPr lang="en-US" sz="13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33205DBE-C6B4-C956-CC52-EF5DD621151A}"/>
              </a:ext>
            </a:extLst>
          </p:cNvPr>
          <p:cNvSpPr/>
          <p:nvPr/>
        </p:nvSpPr>
        <p:spPr>
          <a:xfrm>
            <a:off x="640080" y="868680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26232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Canva — Création en masse</a:t>
            </a:r>
            <a:endParaRPr lang="en-US" sz="32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07FBD888-D73D-4ADD-D897-62F22CDE32AE}"/>
              </a:ext>
            </a:extLst>
          </p:cNvPr>
          <p:cNvSpPr/>
          <p:nvPr/>
        </p:nvSpPr>
        <p:spPr>
          <a:xfrm>
            <a:off x="640080" y="2011680"/>
            <a:ext cx="4160520" cy="4206240"/>
          </a:xfrm>
          <a:prstGeom prst="roundRect">
            <a:avLst>
              <a:gd name="adj" fmla="val 1319"/>
            </a:avLst>
          </a:prstGeom>
          <a:solidFill>
            <a:srgbClr val="FAF8F7"/>
          </a:solidFill>
          <a:ln/>
          <a:effectLst>
            <a:outerShdw blurRad="1270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1B68558E-83AA-1023-E2D0-70FA5EE9D1B1}"/>
              </a:ext>
            </a:extLst>
          </p:cNvPr>
          <p:cNvSpPr/>
          <p:nvPr/>
        </p:nvSpPr>
        <p:spPr>
          <a:xfrm>
            <a:off x="914400" y="2286000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9E7F829A-AAA3-CAC0-15C1-04F985CC2043}"/>
              </a:ext>
            </a:extLst>
          </p:cNvPr>
          <p:cNvSpPr/>
          <p:nvPr/>
        </p:nvSpPr>
        <p:spPr>
          <a:xfrm>
            <a:off x="914400" y="22860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B83A3E3E-4A90-8175-6C0B-704480209A93}"/>
              </a:ext>
            </a:extLst>
          </p:cNvPr>
          <p:cNvSpPr/>
          <p:nvPr/>
        </p:nvSpPr>
        <p:spPr>
          <a:xfrm>
            <a:off x="1463040" y="224028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Créer le design avec des zones de texte vides</a:t>
            </a:r>
            <a:endParaRPr lang="en-US" sz="125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AE3072AB-75BC-562F-57A8-9484B8B7F2F3}"/>
              </a:ext>
            </a:extLst>
          </p:cNvPr>
          <p:cNvSpPr/>
          <p:nvPr/>
        </p:nvSpPr>
        <p:spPr>
          <a:xfrm>
            <a:off x="914400" y="2999232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F96EFC0C-2906-E553-C297-8048547135DA}"/>
              </a:ext>
            </a:extLst>
          </p:cNvPr>
          <p:cNvSpPr/>
          <p:nvPr/>
        </p:nvSpPr>
        <p:spPr>
          <a:xfrm>
            <a:off x="914400" y="299923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6A933613-CB54-478B-A43E-C8632D16E049}"/>
              </a:ext>
            </a:extLst>
          </p:cNvPr>
          <p:cNvSpPr/>
          <p:nvPr/>
        </p:nvSpPr>
        <p:spPr>
          <a:xfrm>
            <a:off x="1463040" y="2953512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Onglet </a:t>
            </a:r>
            <a:r>
              <a:rPr lang="en-US" sz="1250" dirty="0" err="1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Applis</a:t>
            </a: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→ «Données auto »</a:t>
            </a:r>
            <a:endParaRPr lang="en-US" sz="125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370E0E47-1CD0-8F15-E3A3-788781C40A33}"/>
              </a:ext>
            </a:extLst>
          </p:cNvPr>
          <p:cNvSpPr/>
          <p:nvPr/>
        </p:nvSpPr>
        <p:spPr>
          <a:xfrm>
            <a:off x="914400" y="3712464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6BEA4928-B362-BC87-16BF-5B5A98448853}"/>
              </a:ext>
            </a:extLst>
          </p:cNvPr>
          <p:cNvSpPr/>
          <p:nvPr/>
        </p:nvSpPr>
        <p:spPr>
          <a:xfrm>
            <a:off x="914400" y="3712464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0FFB0AB6-7E4B-7339-0401-A12C18DC990B}"/>
              </a:ext>
            </a:extLst>
          </p:cNvPr>
          <p:cNvSpPr/>
          <p:nvPr/>
        </p:nvSpPr>
        <p:spPr>
          <a:xfrm>
            <a:off x="1463040" y="3666744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Importer le fichier CSV</a:t>
            </a:r>
            <a:endParaRPr lang="en-US" sz="1250" dirty="0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465E8903-DF23-FE4C-3798-DB1D487B421F}"/>
              </a:ext>
            </a:extLst>
          </p:cNvPr>
          <p:cNvSpPr/>
          <p:nvPr/>
        </p:nvSpPr>
        <p:spPr>
          <a:xfrm>
            <a:off x="914400" y="4425696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A1FA6F7F-DD0B-BD1F-C576-94D4950675DD}"/>
              </a:ext>
            </a:extLst>
          </p:cNvPr>
          <p:cNvSpPr/>
          <p:nvPr/>
        </p:nvSpPr>
        <p:spPr>
          <a:xfrm>
            <a:off x="914400" y="4425696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13C3B422-D2E6-0B93-1EDC-1C73D3580F20}"/>
              </a:ext>
            </a:extLst>
          </p:cNvPr>
          <p:cNvSpPr/>
          <p:nvPr/>
        </p:nvSpPr>
        <p:spPr>
          <a:xfrm>
            <a:off x="1463040" y="4379976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Associer chaque colonne à une zone de texte</a:t>
            </a:r>
            <a:endParaRPr lang="en-US" sz="1250" dirty="0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1EEAC91C-FED5-A149-6B0B-54133F284446}"/>
              </a:ext>
            </a:extLst>
          </p:cNvPr>
          <p:cNvSpPr/>
          <p:nvPr/>
        </p:nvSpPr>
        <p:spPr>
          <a:xfrm>
            <a:off x="914400" y="5138928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186BA880-8006-247D-BF64-D9E25F9EFADE}"/>
              </a:ext>
            </a:extLst>
          </p:cNvPr>
          <p:cNvSpPr/>
          <p:nvPr/>
        </p:nvSpPr>
        <p:spPr>
          <a:xfrm>
            <a:off x="914400" y="513892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000" dirty="0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0AA3AC8A-C4BD-C29F-BF6A-E74786DE7A2A}"/>
              </a:ext>
            </a:extLst>
          </p:cNvPr>
          <p:cNvSpPr/>
          <p:nvPr/>
        </p:nvSpPr>
        <p:spPr>
          <a:xfrm>
            <a:off x="1463040" y="5093208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publication générée par ligne</a:t>
            </a:r>
            <a:endParaRPr lang="en-US" sz="1250" dirty="0"/>
          </a:p>
        </p:txBody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71BC82E9-00EC-DCEE-724D-6579328D364B}"/>
              </a:ext>
            </a:extLst>
          </p:cNvPr>
          <p:cNvSpPr/>
          <p:nvPr/>
        </p:nvSpPr>
        <p:spPr>
          <a:xfrm>
            <a:off x="5020056" y="1956816"/>
            <a:ext cx="4320540" cy="2852928"/>
          </a:xfrm>
          <a:prstGeom prst="roundRect">
            <a:avLst>
              <a:gd name="adj" fmla="val 2564"/>
            </a:avLst>
          </a:prstGeom>
          <a:solidFill>
            <a:srgbClr val="FFFFFF"/>
          </a:solidFill>
          <a:ln w="12700">
            <a:solidFill>
              <a:srgbClr val="EDE9E6"/>
            </a:solidFill>
            <a:prstDash val="solid"/>
          </a:ln>
          <a:effectLst>
            <a:outerShdw blurRad="1270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1" name="Image 0" descr="/home/claude/assets/canva1_crop.png">
            <a:extLst>
              <a:ext uri="{FF2B5EF4-FFF2-40B4-BE49-F238E27FC236}">
                <a16:creationId xmlns:a16="http://schemas.microsoft.com/office/drawing/2014/main" id="{D96A443E-5FAC-31B2-F0C9-F6EEF5E6C0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074920" y="2011680"/>
            <a:ext cx="4210812" cy="2743200"/>
          </a:xfrm>
          <a:prstGeom prst="rect">
            <a:avLst/>
          </a:prstGeom>
        </p:spPr>
      </p:pic>
      <p:sp>
        <p:nvSpPr>
          <p:cNvPr id="22" name="Shape 19">
            <a:extLst>
              <a:ext uri="{FF2B5EF4-FFF2-40B4-BE49-F238E27FC236}">
                <a16:creationId xmlns:a16="http://schemas.microsoft.com/office/drawing/2014/main" id="{FF296732-76A6-4AAC-AC21-E001A20F3CCE}"/>
              </a:ext>
            </a:extLst>
          </p:cNvPr>
          <p:cNvSpPr/>
          <p:nvPr/>
        </p:nvSpPr>
        <p:spPr>
          <a:xfrm>
            <a:off x="5020056" y="5020056"/>
            <a:ext cx="2356957" cy="2304288"/>
          </a:xfrm>
          <a:prstGeom prst="roundRect">
            <a:avLst>
              <a:gd name="adj" fmla="val 3175"/>
            </a:avLst>
          </a:prstGeom>
          <a:solidFill>
            <a:srgbClr val="FFFFFF"/>
          </a:solidFill>
          <a:ln w="12700">
            <a:solidFill>
              <a:srgbClr val="EDE9E6"/>
            </a:solidFill>
            <a:prstDash val="solid"/>
          </a:ln>
          <a:effectLst>
            <a:outerShdw blurRad="1270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3" name="Image 1" descr="/home/claude/assets/canva2_crop.png">
            <a:extLst>
              <a:ext uri="{FF2B5EF4-FFF2-40B4-BE49-F238E27FC236}">
                <a16:creationId xmlns:a16="http://schemas.microsoft.com/office/drawing/2014/main" id="{6684E7B0-9AD8-3D5A-E869-7AFDE99A5C4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074920" y="5074920"/>
            <a:ext cx="2247229" cy="2194560"/>
          </a:xfrm>
          <a:prstGeom prst="rect">
            <a:avLst/>
          </a:prstGeom>
        </p:spPr>
      </p:pic>
      <p:sp>
        <p:nvSpPr>
          <p:cNvPr id="24" name="Shape 20">
            <a:extLst>
              <a:ext uri="{FF2B5EF4-FFF2-40B4-BE49-F238E27FC236}">
                <a16:creationId xmlns:a16="http://schemas.microsoft.com/office/drawing/2014/main" id="{890D6340-D5EF-1424-41C5-247557442C6A}"/>
              </a:ext>
            </a:extLst>
          </p:cNvPr>
          <p:cNvSpPr/>
          <p:nvPr/>
        </p:nvSpPr>
        <p:spPr>
          <a:xfrm>
            <a:off x="7825069" y="5074920"/>
            <a:ext cx="2743200" cy="2194560"/>
          </a:xfrm>
          <a:prstGeom prst="roundRect">
            <a:avLst>
              <a:gd name="adj" fmla="val 2500"/>
            </a:avLst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25" name="Text 21">
            <a:extLst>
              <a:ext uri="{FF2B5EF4-FFF2-40B4-BE49-F238E27FC236}">
                <a16:creationId xmlns:a16="http://schemas.microsoft.com/office/drawing/2014/main" id="{C1F33AFE-A304-A547-6232-DAB30578BB44}"/>
              </a:ext>
            </a:extLst>
          </p:cNvPr>
          <p:cNvSpPr/>
          <p:nvPr/>
        </p:nvSpPr>
        <p:spPr>
          <a:xfrm>
            <a:off x="8007949" y="5074920"/>
            <a:ext cx="237744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 : toutes les publications gardent le même format visuel.</a:t>
            </a:r>
            <a:endParaRPr lang="en-US" sz="1250" dirty="0"/>
          </a:p>
        </p:txBody>
      </p:sp>
      <p:sp>
        <p:nvSpPr>
          <p:cNvPr id="26" name="Text 22">
            <a:extLst>
              <a:ext uri="{FF2B5EF4-FFF2-40B4-BE49-F238E27FC236}">
                <a16:creationId xmlns:a16="http://schemas.microsoft.com/office/drawing/2014/main" id="{50931630-EA93-CADC-6227-668F3B4766F8}"/>
              </a:ext>
            </a:extLst>
          </p:cNvPr>
          <p:cNvSpPr/>
          <p:nvPr/>
        </p:nvSpPr>
        <p:spPr>
          <a:xfrm>
            <a:off x="11414455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8650600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6474A1-1FF4-E51E-F12C-D9AC644A4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36D233C0-B7A5-2BF2-FEA1-9AF68FC900FD}"/>
              </a:ext>
            </a:extLst>
          </p:cNvPr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1</a:t>
            </a:r>
            <a:endParaRPr lang="en-US" sz="13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5B3913D9-0AAF-FA54-8BB0-1F9EB1D8421E}"/>
              </a:ext>
            </a:extLst>
          </p:cNvPr>
          <p:cNvSpPr/>
          <p:nvPr/>
        </p:nvSpPr>
        <p:spPr>
          <a:xfrm>
            <a:off x="640080" y="868680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26232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Canva — Création en masse</a:t>
            </a:r>
            <a:endParaRPr lang="en-US" sz="32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B0806757-C0B9-EB4A-899A-BC46187F3AA2}"/>
              </a:ext>
            </a:extLst>
          </p:cNvPr>
          <p:cNvSpPr/>
          <p:nvPr/>
        </p:nvSpPr>
        <p:spPr>
          <a:xfrm>
            <a:off x="640080" y="2011680"/>
            <a:ext cx="4160520" cy="4206240"/>
          </a:xfrm>
          <a:prstGeom prst="roundRect">
            <a:avLst>
              <a:gd name="adj" fmla="val 1319"/>
            </a:avLst>
          </a:prstGeom>
          <a:solidFill>
            <a:srgbClr val="FAF8F7"/>
          </a:solidFill>
          <a:ln/>
          <a:effectLst>
            <a:outerShdw blurRad="1270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245FDD26-51A4-3D04-17C8-AA046B5CFA0B}"/>
              </a:ext>
            </a:extLst>
          </p:cNvPr>
          <p:cNvSpPr/>
          <p:nvPr/>
        </p:nvSpPr>
        <p:spPr>
          <a:xfrm>
            <a:off x="914400" y="2286000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3B99DC3C-A12B-240E-1ABD-55CAEE6D4A80}"/>
              </a:ext>
            </a:extLst>
          </p:cNvPr>
          <p:cNvSpPr/>
          <p:nvPr/>
        </p:nvSpPr>
        <p:spPr>
          <a:xfrm>
            <a:off x="914400" y="22860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E86559E8-5C69-E8F8-70C4-9FA261C3306F}"/>
              </a:ext>
            </a:extLst>
          </p:cNvPr>
          <p:cNvSpPr/>
          <p:nvPr/>
        </p:nvSpPr>
        <p:spPr>
          <a:xfrm>
            <a:off x="1463040" y="224028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Créer le design avec des zones de texte vides</a:t>
            </a:r>
            <a:endParaRPr lang="en-US" sz="125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92F88E4C-5EA7-6DB7-7BF5-C8DE204BD64B}"/>
              </a:ext>
            </a:extLst>
          </p:cNvPr>
          <p:cNvSpPr/>
          <p:nvPr/>
        </p:nvSpPr>
        <p:spPr>
          <a:xfrm>
            <a:off x="914400" y="2999232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6C469C9F-1A61-472F-50C6-9D9EA7053FD4}"/>
              </a:ext>
            </a:extLst>
          </p:cNvPr>
          <p:cNvSpPr/>
          <p:nvPr/>
        </p:nvSpPr>
        <p:spPr>
          <a:xfrm>
            <a:off x="914400" y="299923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2082A5BF-8A89-FF19-04F1-1525BDFD3D97}"/>
              </a:ext>
            </a:extLst>
          </p:cNvPr>
          <p:cNvSpPr/>
          <p:nvPr/>
        </p:nvSpPr>
        <p:spPr>
          <a:xfrm>
            <a:off x="1463040" y="2953512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Onglet </a:t>
            </a:r>
            <a:r>
              <a:rPr lang="en-US" sz="1250" dirty="0" err="1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Applis</a:t>
            </a: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→ «Données auto »</a:t>
            </a:r>
            <a:endParaRPr lang="en-US" sz="125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13175415-5643-0E70-3473-852477C15FAC}"/>
              </a:ext>
            </a:extLst>
          </p:cNvPr>
          <p:cNvSpPr/>
          <p:nvPr/>
        </p:nvSpPr>
        <p:spPr>
          <a:xfrm>
            <a:off x="914400" y="3712464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328C68E4-97FE-79CD-74E6-2B95CBDB9BA7}"/>
              </a:ext>
            </a:extLst>
          </p:cNvPr>
          <p:cNvSpPr/>
          <p:nvPr/>
        </p:nvSpPr>
        <p:spPr>
          <a:xfrm>
            <a:off x="914400" y="3712464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E7CB6E25-0638-FE23-EFAE-1AE2CEA91E74}"/>
              </a:ext>
            </a:extLst>
          </p:cNvPr>
          <p:cNvSpPr/>
          <p:nvPr/>
        </p:nvSpPr>
        <p:spPr>
          <a:xfrm>
            <a:off x="1463040" y="3666744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Importer le fichier CSV</a:t>
            </a:r>
            <a:endParaRPr lang="en-US" sz="1250" dirty="0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F0D0599F-24B6-9E95-595C-058A6A39A58B}"/>
              </a:ext>
            </a:extLst>
          </p:cNvPr>
          <p:cNvSpPr/>
          <p:nvPr/>
        </p:nvSpPr>
        <p:spPr>
          <a:xfrm>
            <a:off x="914400" y="4425696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BB709598-FCD2-641C-1AC2-4C94FE31CB09}"/>
              </a:ext>
            </a:extLst>
          </p:cNvPr>
          <p:cNvSpPr/>
          <p:nvPr/>
        </p:nvSpPr>
        <p:spPr>
          <a:xfrm>
            <a:off x="914400" y="4425696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2AFF5328-F9FA-1155-9AD2-E9C9AC391B9D}"/>
              </a:ext>
            </a:extLst>
          </p:cNvPr>
          <p:cNvSpPr/>
          <p:nvPr/>
        </p:nvSpPr>
        <p:spPr>
          <a:xfrm>
            <a:off x="1463040" y="4379976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Associer chaque colonne à une zone de texte</a:t>
            </a:r>
            <a:endParaRPr lang="en-US" sz="1250" dirty="0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2E014BE2-EFAE-995C-15A3-EC0355867C06}"/>
              </a:ext>
            </a:extLst>
          </p:cNvPr>
          <p:cNvSpPr/>
          <p:nvPr/>
        </p:nvSpPr>
        <p:spPr>
          <a:xfrm>
            <a:off x="914400" y="5138928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46364B0B-F1CD-A1D4-8A39-623AFACDFE09}"/>
              </a:ext>
            </a:extLst>
          </p:cNvPr>
          <p:cNvSpPr/>
          <p:nvPr/>
        </p:nvSpPr>
        <p:spPr>
          <a:xfrm>
            <a:off x="914400" y="513892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000" dirty="0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36569B05-3AC9-B579-1525-D0295E0BA310}"/>
              </a:ext>
            </a:extLst>
          </p:cNvPr>
          <p:cNvSpPr/>
          <p:nvPr/>
        </p:nvSpPr>
        <p:spPr>
          <a:xfrm>
            <a:off x="1463040" y="5093208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publication générée par ligne</a:t>
            </a:r>
            <a:endParaRPr lang="en-US" sz="1250" dirty="0"/>
          </a:p>
        </p:txBody>
      </p:sp>
      <p:sp>
        <p:nvSpPr>
          <p:cNvPr id="22" name="Shape 19">
            <a:extLst>
              <a:ext uri="{FF2B5EF4-FFF2-40B4-BE49-F238E27FC236}">
                <a16:creationId xmlns:a16="http://schemas.microsoft.com/office/drawing/2014/main" id="{5948A942-6C65-22FD-5E67-35D8778E4B48}"/>
              </a:ext>
            </a:extLst>
          </p:cNvPr>
          <p:cNvSpPr/>
          <p:nvPr/>
        </p:nvSpPr>
        <p:spPr>
          <a:xfrm>
            <a:off x="6414795" y="625151"/>
            <a:ext cx="4576665" cy="4846693"/>
          </a:xfrm>
          <a:prstGeom prst="roundRect">
            <a:avLst>
              <a:gd name="adj" fmla="val 3175"/>
            </a:avLst>
          </a:prstGeom>
          <a:solidFill>
            <a:srgbClr val="FFFFFF"/>
          </a:solidFill>
          <a:ln w="12700">
            <a:solidFill>
              <a:srgbClr val="EDE9E6"/>
            </a:solidFill>
            <a:prstDash val="solid"/>
          </a:ln>
          <a:effectLst>
            <a:outerShdw blurRad="1270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3" name="Image 1" descr="/home/claude/assets/canva2_crop.png">
            <a:extLst>
              <a:ext uri="{FF2B5EF4-FFF2-40B4-BE49-F238E27FC236}">
                <a16:creationId xmlns:a16="http://schemas.microsoft.com/office/drawing/2014/main" id="{88F4ADB6-3110-4850-20CA-69015E4B05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669988" y="910884"/>
            <a:ext cx="4153521" cy="4056174"/>
          </a:xfrm>
          <a:prstGeom prst="rect">
            <a:avLst/>
          </a:prstGeom>
        </p:spPr>
      </p:pic>
      <p:sp>
        <p:nvSpPr>
          <p:cNvPr id="24" name="Shape 20">
            <a:extLst>
              <a:ext uri="{FF2B5EF4-FFF2-40B4-BE49-F238E27FC236}">
                <a16:creationId xmlns:a16="http://schemas.microsoft.com/office/drawing/2014/main" id="{57A698D9-E2BA-31C8-B505-583DF368DD94}"/>
              </a:ext>
            </a:extLst>
          </p:cNvPr>
          <p:cNvSpPr/>
          <p:nvPr/>
        </p:nvSpPr>
        <p:spPr>
          <a:xfrm>
            <a:off x="6503437" y="5687568"/>
            <a:ext cx="4674636" cy="1395580"/>
          </a:xfrm>
          <a:prstGeom prst="roundRect">
            <a:avLst>
              <a:gd name="adj" fmla="val 2500"/>
            </a:avLst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25" name="Text 21">
            <a:extLst>
              <a:ext uri="{FF2B5EF4-FFF2-40B4-BE49-F238E27FC236}">
                <a16:creationId xmlns:a16="http://schemas.microsoft.com/office/drawing/2014/main" id="{500E3E46-BD55-2ED7-8E35-882D6F6583B1}"/>
              </a:ext>
            </a:extLst>
          </p:cNvPr>
          <p:cNvSpPr/>
          <p:nvPr/>
        </p:nvSpPr>
        <p:spPr>
          <a:xfrm>
            <a:off x="8117633" y="5074920"/>
            <a:ext cx="2267756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 : toutes les publications gardent le même format visuel.</a:t>
            </a:r>
            <a:endParaRPr lang="en-US" sz="1250" dirty="0"/>
          </a:p>
        </p:txBody>
      </p:sp>
      <p:sp>
        <p:nvSpPr>
          <p:cNvPr id="26" name="Text 22">
            <a:extLst>
              <a:ext uri="{FF2B5EF4-FFF2-40B4-BE49-F238E27FC236}">
                <a16:creationId xmlns:a16="http://schemas.microsoft.com/office/drawing/2014/main" id="{5BDD600A-D8B7-4704-3916-8C5F9A0AD7DA}"/>
              </a:ext>
            </a:extLst>
          </p:cNvPr>
          <p:cNvSpPr/>
          <p:nvPr/>
        </p:nvSpPr>
        <p:spPr>
          <a:xfrm>
            <a:off x="11414455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99156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AF46F9-0D1A-0F48-F88D-BF1B49DDD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B5B47BF1-DF8B-BBBA-FDAC-10ECAC036617}"/>
              </a:ext>
            </a:extLst>
          </p:cNvPr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1</a:t>
            </a:r>
            <a:endParaRPr lang="en-US" sz="13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8A34BB65-0EF8-D622-F64D-41829A1AE305}"/>
              </a:ext>
            </a:extLst>
          </p:cNvPr>
          <p:cNvSpPr/>
          <p:nvPr/>
        </p:nvSpPr>
        <p:spPr>
          <a:xfrm>
            <a:off x="640080" y="868680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26232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Canva — Création en masse</a:t>
            </a:r>
            <a:endParaRPr lang="en-US" sz="32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9E6FD2EC-6538-6A43-712E-F950537DF078}"/>
              </a:ext>
            </a:extLst>
          </p:cNvPr>
          <p:cNvSpPr/>
          <p:nvPr/>
        </p:nvSpPr>
        <p:spPr>
          <a:xfrm>
            <a:off x="640080" y="2011680"/>
            <a:ext cx="4160520" cy="4206240"/>
          </a:xfrm>
          <a:prstGeom prst="roundRect">
            <a:avLst>
              <a:gd name="adj" fmla="val 1319"/>
            </a:avLst>
          </a:prstGeom>
          <a:solidFill>
            <a:srgbClr val="FAF8F7"/>
          </a:solidFill>
          <a:ln/>
          <a:effectLst>
            <a:outerShdw blurRad="1270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0BC7662F-E6E9-8E43-EF43-490C5DB5E8CB}"/>
              </a:ext>
            </a:extLst>
          </p:cNvPr>
          <p:cNvSpPr/>
          <p:nvPr/>
        </p:nvSpPr>
        <p:spPr>
          <a:xfrm>
            <a:off x="914400" y="2286000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7D7B1BEF-E121-DFE7-B065-9C6EE16DF2A4}"/>
              </a:ext>
            </a:extLst>
          </p:cNvPr>
          <p:cNvSpPr/>
          <p:nvPr/>
        </p:nvSpPr>
        <p:spPr>
          <a:xfrm>
            <a:off x="914400" y="22860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BF59543B-9A76-0117-DC05-C15FD7F210D9}"/>
              </a:ext>
            </a:extLst>
          </p:cNvPr>
          <p:cNvSpPr/>
          <p:nvPr/>
        </p:nvSpPr>
        <p:spPr>
          <a:xfrm>
            <a:off x="1463040" y="224028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Créer le design avec des zones de texte vides</a:t>
            </a:r>
            <a:endParaRPr lang="en-US" sz="125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AC1224B4-452E-7628-74C6-BB9175092677}"/>
              </a:ext>
            </a:extLst>
          </p:cNvPr>
          <p:cNvSpPr/>
          <p:nvPr/>
        </p:nvSpPr>
        <p:spPr>
          <a:xfrm>
            <a:off x="914400" y="2999232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227509E9-EEA6-17CD-050A-4006D2B084C2}"/>
              </a:ext>
            </a:extLst>
          </p:cNvPr>
          <p:cNvSpPr/>
          <p:nvPr/>
        </p:nvSpPr>
        <p:spPr>
          <a:xfrm>
            <a:off x="914400" y="299923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D91D8693-A0AB-98D7-084E-ECA9F9D8E6F4}"/>
              </a:ext>
            </a:extLst>
          </p:cNvPr>
          <p:cNvSpPr/>
          <p:nvPr/>
        </p:nvSpPr>
        <p:spPr>
          <a:xfrm>
            <a:off x="1463040" y="2953512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Onglet </a:t>
            </a:r>
            <a:r>
              <a:rPr lang="en-US" sz="1250" dirty="0" err="1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Applis</a:t>
            </a: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→ «Données auto »</a:t>
            </a:r>
            <a:endParaRPr lang="en-US" sz="125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411FA683-138B-B291-67B3-D20C5EA5F963}"/>
              </a:ext>
            </a:extLst>
          </p:cNvPr>
          <p:cNvSpPr/>
          <p:nvPr/>
        </p:nvSpPr>
        <p:spPr>
          <a:xfrm>
            <a:off x="914400" y="3712464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86D7C9DB-D9B5-68E5-E9C4-13A058108F17}"/>
              </a:ext>
            </a:extLst>
          </p:cNvPr>
          <p:cNvSpPr/>
          <p:nvPr/>
        </p:nvSpPr>
        <p:spPr>
          <a:xfrm>
            <a:off x="914400" y="3712464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CA32DEBA-D1DF-46D1-CD9A-F8F97FDC1CE7}"/>
              </a:ext>
            </a:extLst>
          </p:cNvPr>
          <p:cNvSpPr/>
          <p:nvPr/>
        </p:nvSpPr>
        <p:spPr>
          <a:xfrm>
            <a:off x="1463040" y="3666744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Importer le fichier CSV</a:t>
            </a:r>
            <a:endParaRPr lang="en-US" sz="1250" dirty="0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0B355B6C-FFCF-AC4F-C675-FAF6D054BE72}"/>
              </a:ext>
            </a:extLst>
          </p:cNvPr>
          <p:cNvSpPr/>
          <p:nvPr/>
        </p:nvSpPr>
        <p:spPr>
          <a:xfrm>
            <a:off x="914400" y="4425696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3650965D-8BD0-1917-C2EA-89E017EBB93E}"/>
              </a:ext>
            </a:extLst>
          </p:cNvPr>
          <p:cNvSpPr/>
          <p:nvPr/>
        </p:nvSpPr>
        <p:spPr>
          <a:xfrm>
            <a:off x="914400" y="4425696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59F56982-91BA-8647-C512-4987D63BE750}"/>
              </a:ext>
            </a:extLst>
          </p:cNvPr>
          <p:cNvSpPr/>
          <p:nvPr/>
        </p:nvSpPr>
        <p:spPr>
          <a:xfrm>
            <a:off x="1463040" y="4379976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Associer chaque colonne à une zone de texte</a:t>
            </a:r>
            <a:endParaRPr lang="en-US" sz="1250" dirty="0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8333293F-05E3-1D49-6462-C6CFE5E6546F}"/>
              </a:ext>
            </a:extLst>
          </p:cNvPr>
          <p:cNvSpPr/>
          <p:nvPr/>
        </p:nvSpPr>
        <p:spPr>
          <a:xfrm>
            <a:off x="914400" y="5138928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CAD8AA2E-4052-A7B2-238B-ADE95D0F62D8}"/>
              </a:ext>
            </a:extLst>
          </p:cNvPr>
          <p:cNvSpPr/>
          <p:nvPr/>
        </p:nvSpPr>
        <p:spPr>
          <a:xfrm>
            <a:off x="914400" y="513892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000" dirty="0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4E8E53F5-799B-C082-8545-28481BA570A0}"/>
              </a:ext>
            </a:extLst>
          </p:cNvPr>
          <p:cNvSpPr/>
          <p:nvPr/>
        </p:nvSpPr>
        <p:spPr>
          <a:xfrm>
            <a:off x="1463040" y="5093208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publication générée par ligne</a:t>
            </a:r>
            <a:endParaRPr lang="en-US" sz="1250" dirty="0"/>
          </a:p>
        </p:txBody>
      </p:sp>
      <p:sp>
        <p:nvSpPr>
          <p:cNvPr id="22" name="Shape 19">
            <a:extLst>
              <a:ext uri="{FF2B5EF4-FFF2-40B4-BE49-F238E27FC236}">
                <a16:creationId xmlns:a16="http://schemas.microsoft.com/office/drawing/2014/main" id="{3B34F002-5DE2-CB11-A56F-16058FB955D8}"/>
              </a:ext>
            </a:extLst>
          </p:cNvPr>
          <p:cNvSpPr/>
          <p:nvPr/>
        </p:nvSpPr>
        <p:spPr>
          <a:xfrm>
            <a:off x="6414795" y="625151"/>
            <a:ext cx="4576665" cy="4846693"/>
          </a:xfrm>
          <a:prstGeom prst="roundRect">
            <a:avLst>
              <a:gd name="adj" fmla="val 3175"/>
            </a:avLst>
          </a:prstGeom>
          <a:solidFill>
            <a:srgbClr val="FFFFFF"/>
          </a:solidFill>
          <a:ln w="12700">
            <a:solidFill>
              <a:srgbClr val="EDE9E6"/>
            </a:solidFill>
            <a:prstDash val="solid"/>
          </a:ln>
          <a:effectLst>
            <a:outerShdw blurRad="1270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3" name="Image 1" descr="/home/claude/assets/canva2_crop.png">
            <a:extLst>
              <a:ext uri="{FF2B5EF4-FFF2-40B4-BE49-F238E27FC236}">
                <a16:creationId xmlns:a16="http://schemas.microsoft.com/office/drawing/2014/main" id="{978DDEFB-B4D6-1CFE-6C30-077DC190A9C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669988" y="910884"/>
            <a:ext cx="4153521" cy="4056174"/>
          </a:xfrm>
          <a:prstGeom prst="rect">
            <a:avLst/>
          </a:prstGeom>
        </p:spPr>
      </p:pic>
      <p:sp>
        <p:nvSpPr>
          <p:cNvPr id="24" name="Shape 20">
            <a:extLst>
              <a:ext uri="{FF2B5EF4-FFF2-40B4-BE49-F238E27FC236}">
                <a16:creationId xmlns:a16="http://schemas.microsoft.com/office/drawing/2014/main" id="{EF7A8987-C4E8-5876-63AB-FE04B811395E}"/>
              </a:ext>
            </a:extLst>
          </p:cNvPr>
          <p:cNvSpPr/>
          <p:nvPr/>
        </p:nvSpPr>
        <p:spPr>
          <a:xfrm>
            <a:off x="6503437" y="5687568"/>
            <a:ext cx="4674636" cy="1395580"/>
          </a:xfrm>
          <a:prstGeom prst="roundRect">
            <a:avLst>
              <a:gd name="adj" fmla="val 2500"/>
            </a:avLst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25" name="Text 21">
            <a:extLst>
              <a:ext uri="{FF2B5EF4-FFF2-40B4-BE49-F238E27FC236}">
                <a16:creationId xmlns:a16="http://schemas.microsoft.com/office/drawing/2014/main" id="{A891F315-0900-9417-563C-9B180021ED0C}"/>
              </a:ext>
            </a:extLst>
          </p:cNvPr>
          <p:cNvSpPr/>
          <p:nvPr/>
        </p:nvSpPr>
        <p:spPr>
          <a:xfrm>
            <a:off x="8117633" y="5074920"/>
            <a:ext cx="2267756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 : toutes les publications gardent le même format visuel.</a:t>
            </a:r>
            <a:endParaRPr lang="en-US" sz="1250" dirty="0"/>
          </a:p>
        </p:txBody>
      </p:sp>
      <p:sp>
        <p:nvSpPr>
          <p:cNvPr id="26" name="Text 22">
            <a:extLst>
              <a:ext uri="{FF2B5EF4-FFF2-40B4-BE49-F238E27FC236}">
                <a16:creationId xmlns:a16="http://schemas.microsoft.com/office/drawing/2014/main" id="{343329E7-2AFB-833C-AEDD-38FE5A82D427}"/>
              </a:ext>
            </a:extLst>
          </p:cNvPr>
          <p:cNvSpPr/>
          <p:nvPr/>
        </p:nvSpPr>
        <p:spPr>
          <a:xfrm>
            <a:off x="11414455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4232676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4B7FB7-E5B9-AE24-4ECE-61EB61BFB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FED29409-5C0F-555F-A707-3EBFF50EAF20}"/>
              </a:ext>
            </a:extLst>
          </p:cNvPr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1</a:t>
            </a:r>
            <a:endParaRPr lang="en-US" sz="13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573586FC-6C73-8F96-B25D-07B8D0DC92ED}"/>
              </a:ext>
            </a:extLst>
          </p:cNvPr>
          <p:cNvSpPr/>
          <p:nvPr/>
        </p:nvSpPr>
        <p:spPr>
          <a:xfrm>
            <a:off x="640080" y="868680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26232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Canva — Création en masse</a:t>
            </a:r>
            <a:endParaRPr lang="en-US" sz="32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E4833F8C-2ABD-E2C2-2F33-C2AD09E7D096}"/>
              </a:ext>
            </a:extLst>
          </p:cNvPr>
          <p:cNvSpPr/>
          <p:nvPr/>
        </p:nvSpPr>
        <p:spPr>
          <a:xfrm>
            <a:off x="640080" y="2011680"/>
            <a:ext cx="4160520" cy="4206240"/>
          </a:xfrm>
          <a:prstGeom prst="roundRect">
            <a:avLst>
              <a:gd name="adj" fmla="val 1319"/>
            </a:avLst>
          </a:prstGeom>
          <a:solidFill>
            <a:srgbClr val="FAF8F7"/>
          </a:solidFill>
          <a:ln/>
          <a:effectLst>
            <a:outerShdw blurRad="1270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80253521-553E-49CB-5201-ED42CD856C19}"/>
              </a:ext>
            </a:extLst>
          </p:cNvPr>
          <p:cNvSpPr/>
          <p:nvPr/>
        </p:nvSpPr>
        <p:spPr>
          <a:xfrm>
            <a:off x="914400" y="2286000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61D11DA7-38B4-E09C-D924-C0E66953DDDD}"/>
              </a:ext>
            </a:extLst>
          </p:cNvPr>
          <p:cNvSpPr/>
          <p:nvPr/>
        </p:nvSpPr>
        <p:spPr>
          <a:xfrm>
            <a:off x="914400" y="22860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219B7C3E-18F9-688D-B0B4-23F935CA19F9}"/>
              </a:ext>
            </a:extLst>
          </p:cNvPr>
          <p:cNvSpPr/>
          <p:nvPr/>
        </p:nvSpPr>
        <p:spPr>
          <a:xfrm>
            <a:off x="1463040" y="224028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Créer le design avec des zones de texte vides</a:t>
            </a:r>
            <a:endParaRPr lang="en-US" sz="125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344157A5-DE64-C5CC-5C68-CE66E3E27E28}"/>
              </a:ext>
            </a:extLst>
          </p:cNvPr>
          <p:cNvSpPr/>
          <p:nvPr/>
        </p:nvSpPr>
        <p:spPr>
          <a:xfrm>
            <a:off x="914400" y="2999232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F0238E2B-4329-BBD5-5D92-84ECBC0279DA}"/>
              </a:ext>
            </a:extLst>
          </p:cNvPr>
          <p:cNvSpPr/>
          <p:nvPr/>
        </p:nvSpPr>
        <p:spPr>
          <a:xfrm>
            <a:off x="914400" y="299923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E4A52666-2ADE-FDD3-9B29-232E8F08C719}"/>
              </a:ext>
            </a:extLst>
          </p:cNvPr>
          <p:cNvSpPr/>
          <p:nvPr/>
        </p:nvSpPr>
        <p:spPr>
          <a:xfrm>
            <a:off x="1463040" y="2953512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Onglet </a:t>
            </a:r>
            <a:r>
              <a:rPr lang="en-US" sz="1250" dirty="0" err="1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Applis</a:t>
            </a: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→ «Données auto »</a:t>
            </a:r>
            <a:endParaRPr lang="en-US" sz="125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B03099D2-552F-6155-6C6F-9D74461C1378}"/>
              </a:ext>
            </a:extLst>
          </p:cNvPr>
          <p:cNvSpPr/>
          <p:nvPr/>
        </p:nvSpPr>
        <p:spPr>
          <a:xfrm>
            <a:off x="914400" y="3712464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30184BE4-46F6-6420-CE65-76AF4E135D19}"/>
              </a:ext>
            </a:extLst>
          </p:cNvPr>
          <p:cNvSpPr/>
          <p:nvPr/>
        </p:nvSpPr>
        <p:spPr>
          <a:xfrm>
            <a:off x="914400" y="3712464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A60FBCDE-7541-B104-6B70-05230F255941}"/>
              </a:ext>
            </a:extLst>
          </p:cNvPr>
          <p:cNvSpPr/>
          <p:nvPr/>
        </p:nvSpPr>
        <p:spPr>
          <a:xfrm>
            <a:off x="1463040" y="3666744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Importer le fichier CSV</a:t>
            </a:r>
            <a:endParaRPr lang="en-US" sz="1250" dirty="0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B6609694-8516-7852-E8C2-4DFE1C9EE70E}"/>
              </a:ext>
            </a:extLst>
          </p:cNvPr>
          <p:cNvSpPr/>
          <p:nvPr/>
        </p:nvSpPr>
        <p:spPr>
          <a:xfrm>
            <a:off x="914400" y="4425696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83826E86-0862-94B1-D3F6-FAD4A96A7E68}"/>
              </a:ext>
            </a:extLst>
          </p:cNvPr>
          <p:cNvSpPr/>
          <p:nvPr/>
        </p:nvSpPr>
        <p:spPr>
          <a:xfrm>
            <a:off x="914400" y="4425696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067CCAFA-3084-2C9D-C262-5B62C12ED51A}"/>
              </a:ext>
            </a:extLst>
          </p:cNvPr>
          <p:cNvSpPr/>
          <p:nvPr/>
        </p:nvSpPr>
        <p:spPr>
          <a:xfrm>
            <a:off x="1463040" y="4379976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Associer chaque colonne à une zone de texte</a:t>
            </a:r>
            <a:endParaRPr lang="en-US" sz="1250" dirty="0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1DB728F4-EB8C-6ED7-5722-E42C654E5C8A}"/>
              </a:ext>
            </a:extLst>
          </p:cNvPr>
          <p:cNvSpPr/>
          <p:nvPr/>
        </p:nvSpPr>
        <p:spPr>
          <a:xfrm>
            <a:off x="914400" y="5138928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6DB9252D-612F-F830-FAE7-9EB9B892F3C2}"/>
              </a:ext>
            </a:extLst>
          </p:cNvPr>
          <p:cNvSpPr/>
          <p:nvPr/>
        </p:nvSpPr>
        <p:spPr>
          <a:xfrm>
            <a:off x="914400" y="513892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000" dirty="0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67A83F4D-A4DC-175E-F5CA-AE77EBFECDC8}"/>
              </a:ext>
            </a:extLst>
          </p:cNvPr>
          <p:cNvSpPr/>
          <p:nvPr/>
        </p:nvSpPr>
        <p:spPr>
          <a:xfrm>
            <a:off x="1463040" y="5093208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publication générée par ligne</a:t>
            </a:r>
            <a:endParaRPr lang="en-US" sz="1250" dirty="0"/>
          </a:p>
        </p:txBody>
      </p:sp>
      <p:sp>
        <p:nvSpPr>
          <p:cNvPr id="25" name="Text 21">
            <a:extLst>
              <a:ext uri="{FF2B5EF4-FFF2-40B4-BE49-F238E27FC236}">
                <a16:creationId xmlns:a16="http://schemas.microsoft.com/office/drawing/2014/main" id="{23C576FD-BADC-FD4B-7391-490ED085CA2A}"/>
              </a:ext>
            </a:extLst>
          </p:cNvPr>
          <p:cNvSpPr/>
          <p:nvPr/>
        </p:nvSpPr>
        <p:spPr>
          <a:xfrm>
            <a:off x="8117633" y="5074920"/>
            <a:ext cx="2267756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 : toutes les publications gardent le même format visuel.</a:t>
            </a:r>
            <a:endParaRPr lang="en-US" sz="1250" dirty="0"/>
          </a:p>
        </p:txBody>
      </p:sp>
      <p:sp>
        <p:nvSpPr>
          <p:cNvPr id="26" name="Text 22">
            <a:extLst>
              <a:ext uri="{FF2B5EF4-FFF2-40B4-BE49-F238E27FC236}">
                <a16:creationId xmlns:a16="http://schemas.microsoft.com/office/drawing/2014/main" id="{4AD5ABF9-09A3-9202-C847-DBDC542C12FF}"/>
              </a:ext>
            </a:extLst>
          </p:cNvPr>
          <p:cNvSpPr/>
          <p:nvPr/>
        </p:nvSpPr>
        <p:spPr>
          <a:xfrm>
            <a:off x="11414455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00" dirty="0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F74DF0D5-FA18-1EE1-D35C-1B91D949EC0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9985"/>
          <a:stretch>
            <a:fillRect/>
          </a:stretch>
        </p:blipFill>
        <p:spPr>
          <a:xfrm>
            <a:off x="5318639" y="1920396"/>
            <a:ext cx="6472773" cy="4297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464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SOMMAIRE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26232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 qu'on va voir aujourd'hui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2011680"/>
            <a:ext cx="10881360" cy="768096"/>
          </a:xfrm>
          <a:prstGeom prst="roundRect">
            <a:avLst>
              <a:gd name="adj" fmla="val 5952"/>
            </a:avLst>
          </a:prstGeom>
          <a:solidFill>
            <a:srgbClr val="FAF8F7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5" name="Shape 3"/>
          <p:cNvSpPr/>
          <p:nvPr/>
        </p:nvSpPr>
        <p:spPr>
          <a:xfrm>
            <a:off x="868680" y="2144268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868680" y="214426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645920" y="2066544"/>
            <a:ext cx="40233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6232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Comprendre l'IA et les LLM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760720" y="2066544"/>
            <a:ext cx="5486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B6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Définitions, fonctionnement, modèles de diffusion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40080" y="2898648"/>
            <a:ext cx="10881360" cy="768096"/>
          </a:xfrm>
          <a:prstGeom prst="roundRect">
            <a:avLst>
              <a:gd name="adj" fmla="val 5952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0" name="Shape 8"/>
          <p:cNvSpPr/>
          <p:nvPr/>
        </p:nvSpPr>
        <p:spPr>
          <a:xfrm>
            <a:off x="868680" y="3031236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1" name="Text 9"/>
          <p:cNvSpPr/>
          <p:nvPr/>
        </p:nvSpPr>
        <p:spPr>
          <a:xfrm>
            <a:off x="868680" y="3031236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645920" y="2953512"/>
            <a:ext cx="40233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6232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 méthode RODE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760720" y="2953512"/>
            <a:ext cx="5486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B6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Structurer un prompt efficace en 4 étapes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40080" y="3785616"/>
            <a:ext cx="10881360" cy="768096"/>
          </a:xfrm>
          <a:prstGeom prst="roundRect">
            <a:avLst>
              <a:gd name="adj" fmla="val 5952"/>
            </a:avLst>
          </a:prstGeom>
          <a:solidFill>
            <a:srgbClr val="FAF8F7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5" name="Shape 13"/>
          <p:cNvSpPr/>
          <p:nvPr/>
        </p:nvSpPr>
        <p:spPr>
          <a:xfrm>
            <a:off x="868680" y="3918204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6" name="Text 14"/>
          <p:cNvSpPr/>
          <p:nvPr/>
        </p:nvSpPr>
        <p:spPr>
          <a:xfrm>
            <a:off x="868680" y="3918204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645920" y="3840480"/>
            <a:ext cx="40233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6232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Cas pratique immobilier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5760720" y="3840480"/>
            <a:ext cx="5486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B6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Générer un calendrier éditorial complet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640080" y="4672584"/>
            <a:ext cx="10881360" cy="768096"/>
          </a:xfrm>
          <a:prstGeom prst="roundRect">
            <a:avLst>
              <a:gd name="adj" fmla="val 5952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0" name="Shape 18"/>
          <p:cNvSpPr/>
          <p:nvPr/>
        </p:nvSpPr>
        <p:spPr>
          <a:xfrm>
            <a:off x="868680" y="4805172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21" name="Text 19"/>
          <p:cNvSpPr/>
          <p:nvPr/>
        </p:nvSpPr>
        <p:spPr>
          <a:xfrm>
            <a:off x="868680" y="480517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1645920" y="4727448"/>
            <a:ext cx="40233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6232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Du texte au visuel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5760720" y="4727448"/>
            <a:ext cx="5486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B6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Canva, Gamma et une application sur mesure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40080" y="5559552"/>
            <a:ext cx="10881360" cy="768096"/>
          </a:xfrm>
          <a:prstGeom prst="roundRect">
            <a:avLst>
              <a:gd name="adj" fmla="val 5952"/>
            </a:avLst>
          </a:prstGeom>
          <a:solidFill>
            <a:srgbClr val="FAF8F7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5" name="Shape 23"/>
          <p:cNvSpPr/>
          <p:nvPr/>
        </p:nvSpPr>
        <p:spPr>
          <a:xfrm>
            <a:off x="868680" y="5692140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26" name="Text 24"/>
          <p:cNvSpPr/>
          <p:nvPr/>
        </p:nvSpPr>
        <p:spPr>
          <a:xfrm>
            <a:off x="868680" y="56921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1645920" y="5614416"/>
            <a:ext cx="40233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6232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Démonstration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5760720" y="5614416"/>
            <a:ext cx="5486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B6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L'application en action, de bout en bout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11414455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D91DF6-BA24-58B8-A519-0FE82E45F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86585FEC-FE2C-F000-BEAC-5A74D81B8EDD}"/>
              </a:ext>
            </a:extLst>
          </p:cNvPr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1</a:t>
            </a:r>
            <a:endParaRPr lang="en-US" sz="13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950648E8-FBC4-153E-6F18-2FBE72F53844}"/>
              </a:ext>
            </a:extLst>
          </p:cNvPr>
          <p:cNvSpPr/>
          <p:nvPr/>
        </p:nvSpPr>
        <p:spPr>
          <a:xfrm>
            <a:off x="640080" y="868680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26232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Canva — Création en masse</a:t>
            </a:r>
            <a:endParaRPr lang="en-US" sz="32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0B9B9DDD-8583-D788-D222-E2D1BD3D0AF3}"/>
              </a:ext>
            </a:extLst>
          </p:cNvPr>
          <p:cNvSpPr/>
          <p:nvPr/>
        </p:nvSpPr>
        <p:spPr>
          <a:xfrm>
            <a:off x="640080" y="2011680"/>
            <a:ext cx="4160520" cy="4206240"/>
          </a:xfrm>
          <a:prstGeom prst="roundRect">
            <a:avLst>
              <a:gd name="adj" fmla="val 1319"/>
            </a:avLst>
          </a:prstGeom>
          <a:solidFill>
            <a:srgbClr val="FAF8F7"/>
          </a:solidFill>
          <a:ln/>
          <a:effectLst>
            <a:outerShdw blurRad="1270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E29F761F-4622-530C-E12A-0F82F127F6F6}"/>
              </a:ext>
            </a:extLst>
          </p:cNvPr>
          <p:cNvSpPr/>
          <p:nvPr/>
        </p:nvSpPr>
        <p:spPr>
          <a:xfrm>
            <a:off x="914400" y="2286000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C3E2D46F-3B0C-39CF-12D3-A85C4312BF32}"/>
              </a:ext>
            </a:extLst>
          </p:cNvPr>
          <p:cNvSpPr/>
          <p:nvPr/>
        </p:nvSpPr>
        <p:spPr>
          <a:xfrm>
            <a:off x="914400" y="22860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D073B9B9-5DED-16D7-6705-B6C4548F90F9}"/>
              </a:ext>
            </a:extLst>
          </p:cNvPr>
          <p:cNvSpPr/>
          <p:nvPr/>
        </p:nvSpPr>
        <p:spPr>
          <a:xfrm>
            <a:off x="1463040" y="224028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Créer le design avec des zones de texte vides</a:t>
            </a:r>
            <a:endParaRPr lang="en-US" sz="125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142C7499-FA33-D62E-557F-4BD06854661B}"/>
              </a:ext>
            </a:extLst>
          </p:cNvPr>
          <p:cNvSpPr/>
          <p:nvPr/>
        </p:nvSpPr>
        <p:spPr>
          <a:xfrm>
            <a:off x="914400" y="2999232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7D3FE0C4-2082-06DE-2907-5E364AB9DDF0}"/>
              </a:ext>
            </a:extLst>
          </p:cNvPr>
          <p:cNvSpPr/>
          <p:nvPr/>
        </p:nvSpPr>
        <p:spPr>
          <a:xfrm>
            <a:off x="914400" y="299923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30EAFDE3-7C31-B671-BCA8-89E2525F3181}"/>
              </a:ext>
            </a:extLst>
          </p:cNvPr>
          <p:cNvSpPr/>
          <p:nvPr/>
        </p:nvSpPr>
        <p:spPr>
          <a:xfrm>
            <a:off x="1463040" y="2953512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Onglet </a:t>
            </a:r>
            <a:r>
              <a:rPr lang="en-US" sz="1250" dirty="0" err="1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Applis</a:t>
            </a: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→ «Données auto »</a:t>
            </a:r>
            <a:endParaRPr lang="en-US" sz="125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CFF9D5D2-0079-9571-E020-B982EB4F989C}"/>
              </a:ext>
            </a:extLst>
          </p:cNvPr>
          <p:cNvSpPr/>
          <p:nvPr/>
        </p:nvSpPr>
        <p:spPr>
          <a:xfrm>
            <a:off x="914400" y="3712464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95B79D79-1DC0-9EC1-3C64-1C3F1ACDC65C}"/>
              </a:ext>
            </a:extLst>
          </p:cNvPr>
          <p:cNvSpPr/>
          <p:nvPr/>
        </p:nvSpPr>
        <p:spPr>
          <a:xfrm>
            <a:off x="914400" y="3712464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86C996B5-3E07-DD70-DE11-6671C602BC26}"/>
              </a:ext>
            </a:extLst>
          </p:cNvPr>
          <p:cNvSpPr/>
          <p:nvPr/>
        </p:nvSpPr>
        <p:spPr>
          <a:xfrm>
            <a:off x="1463040" y="3666744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Importer le fichier CSV</a:t>
            </a:r>
            <a:endParaRPr lang="en-US" sz="1250" dirty="0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78045F25-3EDC-6D1F-D87C-ACBBD45F036F}"/>
              </a:ext>
            </a:extLst>
          </p:cNvPr>
          <p:cNvSpPr/>
          <p:nvPr/>
        </p:nvSpPr>
        <p:spPr>
          <a:xfrm>
            <a:off x="914400" y="4425696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4A31EE0C-4F6B-86EE-88A9-C342E3B8B0AD}"/>
              </a:ext>
            </a:extLst>
          </p:cNvPr>
          <p:cNvSpPr/>
          <p:nvPr/>
        </p:nvSpPr>
        <p:spPr>
          <a:xfrm>
            <a:off x="914400" y="4425696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9CD9074D-1D95-E634-E502-C0442306EBB0}"/>
              </a:ext>
            </a:extLst>
          </p:cNvPr>
          <p:cNvSpPr/>
          <p:nvPr/>
        </p:nvSpPr>
        <p:spPr>
          <a:xfrm>
            <a:off x="1463040" y="4379976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Associer chaque colonne à une zone de texte</a:t>
            </a:r>
            <a:endParaRPr lang="en-US" sz="1250" dirty="0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48B7A3F7-36CC-D58B-49E5-7A3CF4A0368C}"/>
              </a:ext>
            </a:extLst>
          </p:cNvPr>
          <p:cNvSpPr/>
          <p:nvPr/>
        </p:nvSpPr>
        <p:spPr>
          <a:xfrm>
            <a:off x="914400" y="5138928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9CECCC39-01FC-45BC-E069-7924253B21E6}"/>
              </a:ext>
            </a:extLst>
          </p:cNvPr>
          <p:cNvSpPr/>
          <p:nvPr/>
        </p:nvSpPr>
        <p:spPr>
          <a:xfrm>
            <a:off x="914400" y="513892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000" dirty="0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694E452E-6A85-642A-C482-5888C4A3F2F8}"/>
              </a:ext>
            </a:extLst>
          </p:cNvPr>
          <p:cNvSpPr/>
          <p:nvPr/>
        </p:nvSpPr>
        <p:spPr>
          <a:xfrm>
            <a:off x="1463040" y="5093208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publication générée par ligne</a:t>
            </a:r>
            <a:endParaRPr lang="en-US" sz="1250" dirty="0"/>
          </a:p>
        </p:txBody>
      </p:sp>
      <p:sp>
        <p:nvSpPr>
          <p:cNvPr id="25" name="Text 21">
            <a:extLst>
              <a:ext uri="{FF2B5EF4-FFF2-40B4-BE49-F238E27FC236}">
                <a16:creationId xmlns:a16="http://schemas.microsoft.com/office/drawing/2014/main" id="{B36FA262-4912-9D20-49E5-9D3C08473448}"/>
              </a:ext>
            </a:extLst>
          </p:cNvPr>
          <p:cNvSpPr/>
          <p:nvPr/>
        </p:nvSpPr>
        <p:spPr>
          <a:xfrm>
            <a:off x="8117633" y="5074920"/>
            <a:ext cx="2267756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 : toutes les publications gardent le même format visuel.</a:t>
            </a:r>
            <a:endParaRPr lang="en-US" sz="1250" dirty="0"/>
          </a:p>
        </p:txBody>
      </p:sp>
      <p:sp>
        <p:nvSpPr>
          <p:cNvPr id="26" name="Text 22">
            <a:extLst>
              <a:ext uri="{FF2B5EF4-FFF2-40B4-BE49-F238E27FC236}">
                <a16:creationId xmlns:a16="http://schemas.microsoft.com/office/drawing/2014/main" id="{79C651C9-6D77-CC2F-7EBF-C3123D0251CC}"/>
              </a:ext>
            </a:extLst>
          </p:cNvPr>
          <p:cNvSpPr/>
          <p:nvPr/>
        </p:nvSpPr>
        <p:spPr>
          <a:xfrm>
            <a:off x="11414455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00" dirty="0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25E6B1FD-3B3E-6287-5AC7-BCADAF796C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8517"/>
          <a:stretch>
            <a:fillRect/>
          </a:stretch>
        </p:blipFill>
        <p:spPr>
          <a:xfrm>
            <a:off x="5486400" y="1691640"/>
            <a:ext cx="6247018" cy="407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8842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5EB4B0-33AB-46AA-8C9D-A24189DD68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659ADB18-4ADF-C3C6-0019-3F26A146C3EF}"/>
              </a:ext>
            </a:extLst>
          </p:cNvPr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1</a:t>
            </a:r>
            <a:endParaRPr lang="en-US" sz="13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066189E1-CBC3-1AF3-E0B5-4E6680FF3100}"/>
              </a:ext>
            </a:extLst>
          </p:cNvPr>
          <p:cNvSpPr/>
          <p:nvPr/>
        </p:nvSpPr>
        <p:spPr>
          <a:xfrm>
            <a:off x="640080" y="868680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26232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Canva — Création en masse</a:t>
            </a:r>
            <a:endParaRPr lang="en-US" sz="32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53317F83-1ACE-52F1-1099-7ED3AD459D75}"/>
              </a:ext>
            </a:extLst>
          </p:cNvPr>
          <p:cNvSpPr/>
          <p:nvPr/>
        </p:nvSpPr>
        <p:spPr>
          <a:xfrm>
            <a:off x="640080" y="2011680"/>
            <a:ext cx="4160520" cy="4206240"/>
          </a:xfrm>
          <a:prstGeom prst="roundRect">
            <a:avLst>
              <a:gd name="adj" fmla="val 1319"/>
            </a:avLst>
          </a:prstGeom>
          <a:solidFill>
            <a:srgbClr val="FAF8F7"/>
          </a:solidFill>
          <a:ln/>
          <a:effectLst>
            <a:outerShdw blurRad="1270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1C6DDE3D-A5DE-EF72-D197-6C827F2A8A8B}"/>
              </a:ext>
            </a:extLst>
          </p:cNvPr>
          <p:cNvSpPr/>
          <p:nvPr/>
        </p:nvSpPr>
        <p:spPr>
          <a:xfrm>
            <a:off x="914400" y="2286000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2753637B-FC7D-E1A6-3DAF-E244768F1077}"/>
              </a:ext>
            </a:extLst>
          </p:cNvPr>
          <p:cNvSpPr/>
          <p:nvPr/>
        </p:nvSpPr>
        <p:spPr>
          <a:xfrm>
            <a:off x="914400" y="22860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BC031ACB-1BC1-9776-0CEC-74017CDDF537}"/>
              </a:ext>
            </a:extLst>
          </p:cNvPr>
          <p:cNvSpPr/>
          <p:nvPr/>
        </p:nvSpPr>
        <p:spPr>
          <a:xfrm>
            <a:off x="1463040" y="224028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Créer le design avec des zones de texte vides</a:t>
            </a:r>
            <a:endParaRPr lang="en-US" sz="125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D676EC6B-9205-F195-DE66-05BDCB6C97CF}"/>
              </a:ext>
            </a:extLst>
          </p:cNvPr>
          <p:cNvSpPr/>
          <p:nvPr/>
        </p:nvSpPr>
        <p:spPr>
          <a:xfrm>
            <a:off x="914400" y="2999232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BA46A4BD-BD45-AE31-7379-655F79B1A52A}"/>
              </a:ext>
            </a:extLst>
          </p:cNvPr>
          <p:cNvSpPr/>
          <p:nvPr/>
        </p:nvSpPr>
        <p:spPr>
          <a:xfrm>
            <a:off x="914400" y="299923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2F1358D3-4C18-E46D-12D3-2DEBDD986206}"/>
              </a:ext>
            </a:extLst>
          </p:cNvPr>
          <p:cNvSpPr/>
          <p:nvPr/>
        </p:nvSpPr>
        <p:spPr>
          <a:xfrm>
            <a:off x="1463040" y="2953512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Onglet Applis → «Données auto »</a:t>
            </a:r>
            <a:endParaRPr lang="en-US" sz="125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CFA332D2-300A-AADE-47BE-42AC9C833C30}"/>
              </a:ext>
            </a:extLst>
          </p:cNvPr>
          <p:cNvSpPr/>
          <p:nvPr/>
        </p:nvSpPr>
        <p:spPr>
          <a:xfrm>
            <a:off x="914400" y="3712464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CFC9CB1D-4BFC-1196-D9E7-1D4108CEE932}"/>
              </a:ext>
            </a:extLst>
          </p:cNvPr>
          <p:cNvSpPr/>
          <p:nvPr/>
        </p:nvSpPr>
        <p:spPr>
          <a:xfrm>
            <a:off x="914400" y="3712464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8D47563A-5DC1-526C-34BD-50869E31DAB2}"/>
              </a:ext>
            </a:extLst>
          </p:cNvPr>
          <p:cNvSpPr/>
          <p:nvPr/>
        </p:nvSpPr>
        <p:spPr>
          <a:xfrm>
            <a:off x="1463040" y="3666744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Importer le fichier CSV</a:t>
            </a:r>
            <a:endParaRPr lang="en-US" sz="1250" dirty="0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4128614A-4779-CF69-C8CD-A82388D8406C}"/>
              </a:ext>
            </a:extLst>
          </p:cNvPr>
          <p:cNvSpPr/>
          <p:nvPr/>
        </p:nvSpPr>
        <p:spPr>
          <a:xfrm>
            <a:off x="914400" y="4425696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702C6D28-866A-E4AD-7C4A-4958C2ED533E}"/>
              </a:ext>
            </a:extLst>
          </p:cNvPr>
          <p:cNvSpPr/>
          <p:nvPr/>
        </p:nvSpPr>
        <p:spPr>
          <a:xfrm>
            <a:off x="914400" y="4425696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4C50410C-75D8-7B97-7273-5FEBB8F6DE93}"/>
              </a:ext>
            </a:extLst>
          </p:cNvPr>
          <p:cNvSpPr/>
          <p:nvPr/>
        </p:nvSpPr>
        <p:spPr>
          <a:xfrm>
            <a:off x="1463040" y="4379976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Associer chaque colonne à une zone de texte</a:t>
            </a:r>
            <a:endParaRPr lang="en-US" sz="1250" dirty="0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E2AEAE9E-9814-FA8E-1314-1B0EA697A352}"/>
              </a:ext>
            </a:extLst>
          </p:cNvPr>
          <p:cNvSpPr/>
          <p:nvPr/>
        </p:nvSpPr>
        <p:spPr>
          <a:xfrm>
            <a:off x="914400" y="5138928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8CDDD69B-7883-6192-63BA-AE8D6EF0CD79}"/>
              </a:ext>
            </a:extLst>
          </p:cNvPr>
          <p:cNvSpPr/>
          <p:nvPr/>
        </p:nvSpPr>
        <p:spPr>
          <a:xfrm>
            <a:off x="914400" y="513892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000" dirty="0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BCD43E35-574E-D2E7-C9AE-BA394BE5A0C5}"/>
              </a:ext>
            </a:extLst>
          </p:cNvPr>
          <p:cNvSpPr/>
          <p:nvPr/>
        </p:nvSpPr>
        <p:spPr>
          <a:xfrm>
            <a:off x="1463040" y="5093208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publication générée par ligne</a:t>
            </a:r>
            <a:endParaRPr lang="en-US" sz="1250" dirty="0"/>
          </a:p>
        </p:txBody>
      </p:sp>
      <p:sp>
        <p:nvSpPr>
          <p:cNvPr id="25" name="Text 21">
            <a:extLst>
              <a:ext uri="{FF2B5EF4-FFF2-40B4-BE49-F238E27FC236}">
                <a16:creationId xmlns:a16="http://schemas.microsoft.com/office/drawing/2014/main" id="{E91CC663-AB1A-8F0B-DDA0-54202DED98D1}"/>
              </a:ext>
            </a:extLst>
          </p:cNvPr>
          <p:cNvSpPr/>
          <p:nvPr/>
        </p:nvSpPr>
        <p:spPr>
          <a:xfrm>
            <a:off x="8117633" y="5074920"/>
            <a:ext cx="2267756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 : toutes les publications gardent le même format visuel.</a:t>
            </a:r>
            <a:endParaRPr lang="en-US" sz="1250" dirty="0"/>
          </a:p>
        </p:txBody>
      </p:sp>
      <p:sp>
        <p:nvSpPr>
          <p:cNvPr id="26" name="Text 22">
            <a:extLst>
              <a:ext uri="{FF2B5EF4-FFF2-40B4-BE49-F238E27FC236}">
                <a16:creationId xmlns:a16="http://schemas.microsoft.com/office/drawing/2014/main" id="{6B80BCB3-69CC-5554-9BB3-66E0EDFFA5B1}"/>
              </a:ext>
            </a:extLst>
          </p:cNvPr>
          <p:cNvSpPr/>
          <p:nvPr/>
        </p:nvSpPr>
        <p:spPr>
          <a:xfrm>
            <a:off x="11414455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00" dirty="0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8C200B5-C569-2952-1042-5798B8BB08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8517"/>
          <a:stretch>
            <a:fillRect/>
          </a:stretch>
        </p:blipFill>
        <p:spPr>
          <a:xfrm>
            <a:off x="5486400" y="1691640"/>
            <a:ext cx="6247018" cy="407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021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A4C45E-1B04-A8C4-757A-23D947173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5093EC48-8152-834D-3EDF-77DC2D81A02C}"/>
              </a:ext>
            </a:extLst>
          </p:cNvPr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1</a:t>
            </a:r>
            <a:endParaRPr lang="en-US" sz="13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A6196B93-155B-2134-43CB-E77784D914B3}"/>
              </a:ext>
            </a:extLst>
          </p:cNvPr>
          <p:cNvSpPr/>
          <p:nvPr/>
        </p:nvSpPr>
        <p:spPr>
          <a:xfrm>
            <a:off x="640080" y="868680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26232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Canva — Création en masse</a:t>
            </a:r>
            <a:endParaRPr lang="en-US" sz="32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4E66F808-A75D-2354-2E5C-0F28B8D35B83}"/>
              </a:ext>
            </a:extLst>
          </p:cNvPr>
          <p:cNvSpPr/>
          <p:nvPr/>
        </p:nvSpPr>
        <p:spPr>
          <a:xfrm>
            <a:off x="640080" y="2011680"/>
            <a:ext cx="4160520" cy="4206240"/>
          </a:xfrm>
          <a:prstGeom prst="roundRect">
            <a:avLst>
              <a:gd name="adj" fmla="val 1319"/>
            </a:avLst>
          </a:prstGeom>
          <a:solidFill>
            <a:srgbClr val="FAF8F7"/>
          </a:solidFill>
          <a:ln/>
          <a:effectLst>
            <a:outerShdw blurRad="1270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2A6F3548-3E52-923F-ABBD-4C936A6E9FAC}"/>
              </a:ext>
            </a:extLst>
          </p:cNvPr>
          <p:cNvSpPr/>
          <p:nvPr/>
        </p:nvSpPr>
        <p:spPr>
          <a:xfrm>
            <a:off x="914400" y="2286000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C877111B-D44D-EA26-2067-177991E20B8B}"/>
              </a:ext>
            </a:extLst>
          </p:cNvPr>
          <p:cNvSpPr/>
          <p:nvPr/>
        </p:nvSpPr>
        <p:spPr>
          <a:xfrm>
            <a:off x="914400" y="22860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26454679-14AE-16CB-3B9F-A81207479961}"/>
              </a:ext>
            </a:extLst>
          </p:cNvPr>
          <p:cNvSpPr/>
          <p:nvPr/>
        </p:nvSpPr>
        <p:spPr>
          <a:xfrm>
            <a:off x="1463040" y="224028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Créer le design avec des zones de texte vides</a:t>
            </a:r>
            <a:endParaRPr lang="en-US" sz="125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A031F1ED-7985-F0A2-88C6-CC730878EB8C}"/>
              </a:ext>
            </a:extLst>
          </p:cNvPr>
          <p:cNvSpPr/>
          <p:nvPr/>
        </p:nvSpPr>
        <p:spPr>
          <a:xfrm>
            <a:off x="914400" y="2999232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B12DC8D0-5900-32D8-5228-16691AA697CA}"/>
              </a:ext>
            </a:extLst>
          </p:cNvPr>
          <p:cNvSpPr/>
          <p:nvPr/>
        </p:nvSpPr>
        <p:spPr>
          <a:xfrm>
            <a:off x="914400" y="299923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FC26DFFE-361B-58F4-19D1-EC65317F2173}"/>
              </a:ext>
            </a:extLst>
          </p:cNvPr>
          <p:cNvSpPr/>
          <p:nvPr/>
        </p:nvSpPr>
        <p:spPr>
          <a:xfrm>
            <a:off x="1463040" y="2953512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Onglet </a:t>
            </a:r>
            <a:r>
              <a:rPr lang="en-US" sz="1250" dirty="0" err="1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Applis</a:t>
            </a: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→ «Données auto »</a:t>
            </a:r>
            <a:endParaRPr lang="en-US" sz="125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0164522B-168C-3531-077B-80531340541E}"/>
              </a:ext>
            </a:extLst>
          </p:cNvPr>
          <p:cNvSpPr/>
          <p:nvPr/>
        </p:nvSpPr>
        <p:spPr>
          <a:xfrm>
            <a:off x="914400" y="3712464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178D5E87-834B-13AD-324E-CA7E5371B80D}"/>
              </a:ext>
            </a:extLst>
          </p:cNvPr>
          <p:cNvSpPr/>
          <p:nvPr/>
        </p:nvSpPr>
        <p:spPr>
          <a:xfrm>
            <a:off x="914400" y="3712464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75A36FFC-72BB-0166-4870-4999D19951CF}"/>
              </a:ext>
            </a:extLst>
          </p:cNvPr>
          <p:cNvSpPr/>
          <p:nvPr/>
        </p:nvSpPr>
        <p:spPr>
          <a:xfrm>
            <a:off x="1463040" y="3666744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Importer le fichier CSV</a:t>
            </a:r>
            <a:endParaRPr lang="en-US" sz="1250" dirty="0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7626C3EB-A3A6-963B-8F7C-C4F62121AAE8}"/>
              </a:ext>
            </a:extLst>
          </p:cNvPr>
          <p:cNvSpPr/>
          <p:nvPr/>
        </p:nvSpPr>
        <p:spPr>
          <a:xfrm>
            <a:off x="914400" y="4425696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8E53D7B6-B674-FB53-87A9-66E21DBBDAC5}"/>
              </a:ext>
            </a:extLst>
          </p:cNvPr>
          <p:cNvSpPr/>
          <p:nvPr/>
        </p:nvSpPr>
        <p:spPr>
          <a:xfrm>
            <a:off x="914400" y="4425696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B0239EE6-ACF0-B7D9-FB72-13A672266650}"/>
              </a:ext>
            </a:extLst>
          </p:cNvPr>
          <p:cNvSpPr/>
          <p:nvPr/>
        </p:nvSpPr>
        <p:spPr>
          <a:xfrm>
            <a:off x="1463040" y="4379976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Associer chaque colonne à une zone de texte</a:t>
            </a:r>
            <a:endParaRPr lang="en-US" sz="1250" dirty="0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B32E94C2-0C19-459F-EB30-94D37B2AD99D}"/>
              </a:ext>
            </a:extLst>
          </p:cNvPr>
          <p:cNvSpPr/>
          <p:nvPr/>
        </p:nvSpPr>
        <p:spPr>
          <a:xfrm>
            <a:off x="914400" y="5138928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D458DFE4-1E12-FE87-EC4F-3B7DB06CDA3F}"/>
              </a:ext>
            </a:extLst>
          </p:cNvPr>
          <p:cNvSpPr/>
          <p:nvPr/>
        </p:nvSpPr>
        <p:spPr>
          <a:xfrm>
            <a:off x="914400" y="513892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000" dirty="0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93AB9609-16B1-2FAE-A443-A4DFBF78296A}"/>
              </a:ext>
            </a:extLst>
          </p:cNvPr>
          <p:cNvSpPr/>
          <p:nvPr/>
        </p:nvSpPr>
        <p:spPr>
          <a:xfrm>
            <a:off x="1463040" y="5093208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publication générée par ligne</a:t>
            </a:r>
            <a:endParaRPr lang="en-US" sz="1250" dirty="0"/>
          </a:p>
        </p:txBody>
      </p:sp>
      <p:sp>
        <p:nvSpPr>
          <p:cNvPr id="25" name="Text 21">
            <a:extLst>
              <a:ext uri="{FF2B5EF4-FFF2-40B4-BE49-F238E27FC236}">
                <a16:creationId xmlns:a16="http://schemas.microsoft.com/office/drawing/2014/main" id="{DF805D28-CB6F-9A58-FC07-5DBC54F38F60}"/>
              </a:ext>
            </a:extLst>
          </p:cNvPr>
          <p:cNvSpPr/>
          <p:nvPr/>
        </p:nvSpPr>
        <p:spPr>
          <a:xfrm>
            <a:off x="8117633" y="5074920"/>
            <a:ext cx="2267756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 : toutes les publications gardent le même format visuel.</a:t>
            </a:r>
            <a:endParaRPr lang="en-US" sz="1250" dirty="0"/>
          </a:p>
        </p:txBody>
      </p:sp>
      <p:sp>
        <p:nvSpPr>
          <p:cNvPr id="26" name="Text 22">
            <a:extLst>
              <a:ext uri="{FF2B5EF4-FFF2-40B4-BE49-F238E27FC236}">
                <a16:creationId xmlns:a16="http://schemas.microsoft.com/office/drawing/2014/main" id="{AAC307A4-8782-58FC-E659-EB1B82045416}"/>
              </a:ext>
            </a:extLst>
          </p:cNvPr>
          <p:cNvSpPr/>
          <p:nvPr/>
        </p:nvSpPr>
        <p:spPr>
          <a:xfrm>
            <a:off x="11414455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00" dirty="0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C7163355-9BC3-8054-A088-CE72E7D3C1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0743" y="157137"/>
            <a:ext cx="4994994" cy="5832183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A45B4779-63DF-B5B0-4FC9-E0554C70677C}"/>
              </a:ext>
            </a:extLst>
          </p:cNvPr>
          <p:cNvSpPr txBox="1"/>
          <p:nvPr/>
        </p:nvSpPr>
        <p:spPr>
          <a:xfrm>
            <a:off x="5591221" y="6210456"/>
            <a:ext cx="6097554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Limite</a:t>
            </a:r>
            <a:r>
              <a:rPr lang="en-US" sz="1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: </a:t>
            </a:r>
            <a:r>
              <a:rPr lang="en-US" sz="1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toutes</a:t>
            </a:r>
            <a:r>
              <a:rPr lang="en-US" sz="1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les publications </a:t>
            </a:r>
            <a:r>
              <a:rPr lang="en-US" sz="1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gardent</a:t>
            </a:r>
            <a:r>
              <a:rPr lang="en-US" sz="1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le </a:t>
            </a:r>
            <a:r>
              <a:rPr lang="en-US" sz="1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même</a:t>
            </a:r>
            <a:r>
              <a:rPr lang="en-US" sz="1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 format </a:t>
            </a:r>
            <a:r>
              <a:rPr lang="en-US" sz="1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visuel</a:t>
            </a:r>
            <a:r>
              <a:rPr lang="en-US" sz="1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724895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B891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3 — ALLER PLUS LOIN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Lovable.dev : créer sa propre application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10881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D8D3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plateforme qui permet de créer des applications web complètes en décrivant ce qu'on veut, en langage naturel — sans écrire une ligne de code.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85216" y="2276856"/>
            <a:ext cx="5230368" cy="2438019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EDE9E6"/>
            </a:solidFill>
            <a:prstDash val="solid"/>
          </a:ln>
          <a:effectLst>
            <a:outerShdw blurRad="1270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6" name="Image 0" descr="/home/claude/assets/lovable_home_crop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40080" y="2331720"/>
            <a:ext cx="5120640" cy="232829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40080" y="4769739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B891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L'interface Lovable : on décrit l'application en langage naturel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5989320" y="2331720"/>
            <a:ext cx="5532120" cy="4434840"/>
          </a:xfrm>
          <a:prstGeom prst="roundRect">
            <a:avLst>
              <a:gd name="adj" fmla="val 1237"/>
            </a:avLst>
          </a:prstGeom>
          <a:solidFill>
            <a:srgbClr val="4A4541"/>
          </a:solidFill>
          <a:ln/>
          <a:effectLst>
            <a:outerShdw blurRad="127000" dist="381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9" name="Text 6"/>
          <p:cNvSpPr/>
          <p:nvPr/>
        </p:nvSpPr>
        <p:spPr>
          <a:xfrm>
            <a:off x="6217920" y="2450592"/>
            <a:ext cx="5074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PROMPT UTILISÉ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6217920" y="2761488"/>
            <a:ext cx="50749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kern="0" spc="50" dirty="0">
                <a:solidFill>
                  <a:srgbClr val="B891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DES DONNÉES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6217920" y="2944368"/>
            <a:ext cx="5074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85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Upload d'un CSV (Date, Thème, Type de contenu, Titre, Slide 1-6) et d'une image de fond. Parsing côté client (PapaParse), gestion du séparateur « ; » et de l'UTF-8 avec BOM.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6217920" y="3538728"/>
            <a:ext cx="50749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kern="0" spc="50" dirty="0">
                <a:solidFill>
                  <a:srgbClr val="B891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RENDU PAR DÉFAUT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6217920" y="3721608"/>
            <a:ext cx="5074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85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Fond dégradé rose pâle → blanc, chiffre géant rouge pour les carrousels, encadré rouge pour le titre, carte blanche pour le texte de conseil.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6217920" y="4315968"/>
            <a:ext cx="50749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kern="0" spc="50" dirty="0">
                <a:solidFill>
                  <a:srgbClr val="B891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ÉDITEUR DE STYLE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6217920" y="4498848"/>
            <a:ext cx="5074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85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Couleur, police, taille du texte modifiables par publication ou globalement, avec réinitialisation au style par défaut.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6217920" y="5093208"/>
            <a:ext cx="50749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kern="0" spc="50" dirty="0">
                <a:solidFill>
                  <a:srgbClr val="B891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AFFICHAGE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6217920" y="5276088"/>
            <a:ext cx="5074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85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Vue en grille type galerie ; mini-carrousel cliquable pour les carrousels ; formats adaptés (3:4 pour Photo/Carrousel, 16:9 pour Story).</a:t>
            </a:r>
            <a:endParaRPr lang="en-US" sz="850" dirty="0"/>
          </a:p>
        </p:txBody>
      </p:sp>
      <p:sp>
        <p:nvSpPr>
          <p:cNvPr id="18" name="Text 15"/>
          <p:cNvSpPr/>
          <p:nvPr/>
        </p:nvSpPr>
        <p:spPr>
          <a:xfrm>
            <a:off x="6217920" y="5870448"/>
            <a:ext cx="50749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kern="0" spc="50" dirty="0">
                <a:solidFill>
                  <a:srgbClr val="B891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</a:t>
            </a:r>
            <a:endParaRPr lang="en-US" sz="850" dirty="0"/>
          </a:p>
        </p:txBody>
      </p:sp>
      <p:sp>
        <p:nvSpPr>
          <p:cNvPr id="19" name="Text 16"/>
          <p:cNvSpPr/>
          <p:nvPr/>
        </p:nvSpPr>
        <p:spPr>
          <a:xfrm>
            <a:off x="6217920" y="6053328"/>
            <a:ext cx="5074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85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Téléchargement individuel en PNG haute résolution, ou export global en ZIP organisé par publication (html-to-image + JSZip).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11414455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232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41E24D-6A66-C975-D045-B5E1DDDEF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2FF84000-2E54-835A-D908-A22C81D1F291}"/>
              </a:ext>
            </a:extLst>
          </p:cNvPr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B891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3 — ALLER PLUS LOIN</a:t>
            </a:r>
            <a:endParaRPr lang="en-US" sz="13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712083E5-2F56-7C22-7E9A-3BAA67902604}"/>
              </a:ext>
            </a:extLst>
          </p:cNvPr>
          <p:cNvSpPr/>
          <p:nvPr/>
        </p:nvSpPr>
        <p:spPr>
          <a:xfrm>
            <a:off x="640080" y="868680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Lovable.dev : créer sa propre application</a:t>
            </a:r>
            <a:endParaRPr lang="en-US" sz="32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E95B17DC-048B-38CE-D41D-A15F295AC6C9}"/>
              </a:ext>
            </a:extLst>
          </p:cNvPr>
          <p:cNvSpPr/>
          <p:nvPr/>
        </p:nvSpPr>
        <p:spPr>
          <a:xfrm>
            <a:off x="640080" y="1828800"/>
            <a:ext cx="10515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D8D3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plateforme qui permet de créer des applications web complètes en décrivant ce qu'on veut, en langage naturel — sans écrire une ligne de code.</a:t>
            </a:r>
            <a:endParaRPr lang="en-US" sz="1600" dirty="0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F123350C-021F-FFE8-4BC4-D92FFF1804F5}"/>
              </a:ext>
            </a:extLst>
          </p:cNvPr>
          <p:cNvSpPr/>
          <p:nvPr/>
        </p:nvSpPr>
        <p:spPr>
          <a:xfrm>
            <a:off x="640080" y="2880360"/>
            <a:ext cx="2514600" cy="2377440"/>
          </a:xfrm>
          <a:prstGeom prst="roundRect">
            <a:avLst>
              <a:gd name="adj" fmla="val 2692"/>
            </a:avLst>
          </a:prstGeom>
          <a:solidFill>
            <a:srgbClr val="4A4541"/>
          </a:solidFill>
          <a:ln/>
          <a:effectLst>
            <a:outerShdw blurRad="127000" dist="381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6F9ED08D-7713-E678-6AD0-1F3717040F82}"/>
              </a:ext>
            </a:extLst>
          </p:cNvPr>
          <p:cNvSpPr/>
          <p:nvPr/>
        </p:nvSpPr>
        <p:spPr>
          <a:xfrm>
            <a:off x="822960" y="3200400"/>
            <a:ext cx="2148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6B7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CSV en entrée</a:t>
            </a:r>
            <a:endParaRPr lang="en-US" sz="160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2CAC4D22-9B40-5283-361F-F13511C51B4A}"/>
              </a:ext>
            </a:extLst>
          </p:cNvPr>
          <p:cNvSpPr/>
          <p:nvPr/>
        </p:nvSpPr>
        <p:spPr>
          <a:xfrm>
            <a:off x="822960" y="4023360"/>
            <a:ext cx="2148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D8D3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calendrier éditorial complet</a:t>
            </a:r>
            <a:endParaRPr lang="en-US" sz="125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9FC4554A-95E9-5E8C-ECBA-C26602C88118}"/>
              </a:ext>
            </a:extLst>
          </p:cNvPr>
          <p:cNvSpPr/>
          <p:nvPr/>
        </p:nvSpPr>
        <p:spPr>
          <a:xfrm>
            <a:off x="3429000" y="2880360"/>
            <a:ext cx="2514600" cy="2377440"/>
          </a:xfrm>
          <a:prstGeom prst="roundRect">
            <a:avLst>
              <a:gd name="adj" fmla="val 2692"/>
            </a:avLst>
          </a:prstGeom>
          <a:solidFill>
            <a:srgbClr val="4A4541"/>
          </a:solidFill>
          <a:ln/>
          <a:effectLst>
            <a:outerShdw blurRad="127000" dist="381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8F3CF584-368E-6790-FBC6-5CFC7752012A}"/>
              </a:ext>
            </a:extLst>
          </p:cNvPr>
          <p:cNvSpPr/>
          <p:nvPr/>
        </p:nvSpPr>
        <p:spPr>
          <a:xfrm>
            <a:off x="3611880" y="3200400"/>
            <a:ext cx="2148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6B7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Image de fond</a:t>
            </a:r>
            <a:endParaRPr lang="en-US" sz="16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2CE9CC9F-7DCF-0A81-6169-E9E5A45D6B07}"/>
              </a:ext>
            </a:extLst>
          </p:cNvPr>
          <p:cNvSpPr/>
          <p:nvPr/>
        </p:nvSpPr>
        <p:spPr>
          <a:xfrm>
            <a:off x="3611880" y="4023360"/>
            <a:ext cx="2148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D8D3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Personnalisable par publication</a:t>
            </a:r>
            <a:endParaRPr lang="en-US" sz="125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DC772039-C163-375C-8A77-3460A3E1A693}"/>
              </a:ext>
            </a:extLst>
          </p:cNvPr>
          <p:cNvSpPr/>
          <p:nvPr/>
        </p:nvSpPr>
        <p:spPr>
          <a:xfrm>
            <a:off x="6217920" y="2880360"/>
            <a:ext cx="2514600" cy="2377440"/>
          </a:xfrm>
          <a:prstGeom prst="roundRect">
            <a:avLst>
              <a:gd name="adj" fmla="val 2692"/>
            </a:avLst>
          </a:prstGeom>
          <a:solidFill>
            <a:srgbClr val="4A4541"/>
          </a:solidFill>
          <a:ln/>
          <a:effectLst>
            <a:outerShdw blurRad="127000" dist="381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DD2BEC66-B765-3D1E-E264-8548062F2283}"/>
              </a:ext>
            </a:extLst>
          </p:cNvPr>
          <p:cNvSpPr/>
          <p:nvPr/>
        </p:nvSpPr>
        <p:spPr>
          <a:xfrm>
            <a:off x="6400800" y="3200400"/>
            <a:ext cx="2148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6B7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Génération en masse</a:t>
            </a:r>
            <a:endParaRPr lang="en-US" sz="160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B98E5E08-D760-08BC-E746-2D808582389A}"/>
              </a:ext>
            </a:extLst>
          </p:cNvPr>
          <p:cNvSpPr/>
          <p:nvPr/>
        </p:nvSpPr>
        <p:spPr>
          <a:xfrm>
            <a:off x="6400800" y="4023360"/>
            <a:ext cx="2148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D8D3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Tous les visuels d'un coup</a:t>
            </a:r>
            <a:endParaRPr lang="en-US" sz="1250" dirty="0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A48458B9-E4F3-5A3E-726A-F9705370252E}"/>
              </a:ext>
            </a:extLst>
          </p:cNvPr>
          <p:cNvSpPr/>
          <p:nvPr/>
        </p:nvSpPr>
        <p:spPr>
          <a:xfrm>
            <a:off x="9006840" y="2880360"/>
            <a:ext cx="2514600" cy="2377440"/>
          </a:xfrm>
          <a:prstGeom prst="roundRect">
            <a:avLst>
              <a:gd name="adj" fmla="val 2692"/>
            </a:avLst>
          </a:prstGeom>
          <a:solidFill>
            <a:srgbClr val="4A4541"/>
          </a:solidFill>
          <a:ln/>
          <a:effectLst>
            <a:outerShdw blurRad="127000" dist="381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48E3C2FC-72D3-E83D-1606-096A862A78AE}"/>
              </a:ext>
            </a:extLst>
          </p:cNvPr>
          <p:cNvSpPr/>
          <p:nvPr/>
        </p:nvSpPr>
        <p:spPr>
          <a:xfrm>
            <a:off x="9189720" y="3200400"/>
            <a:ext cx="2148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6B7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Export flexible</a:t>
            </a:r>
            <a:endParaRPr lang="en-US" sz="1600" dirty="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4648CB6E-D0F2-5B24-B744-22469112D486}"/>
              </a:ext>
            </a:extLst>
          </p:cNvPr>
          <p:cNvSpPr/>
          <p:nvPr/>
        </p:nvSpPr>
        <p:spPr>
          <a:xfrm>
            <a:off x="9189720" y="4023360"/>
            <a:ext cx="2148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D8D3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Individuel ou en ZIP complet</a:t>
            </a:r>
            <a:endParaRPr lang="en-US" sz="1250" dirty="0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0FF4637D-ABD8-9B52-7B37-88C440E3AB5B}"/>
              </a:ext>
            </a:extLst>
          </p:cNvPr>
          <p:cNvSpPr/>
          <p:nvPr/>
        </p:nvSpPr>
        <p:spPr>
          <a:xfrm>
            <a:off x="11414455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0694636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B891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3 — LE PROMPT UTILISÉ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 prompt Lovable complet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02920" y="1572768"/>
            <a:ext cx="5349240" cy="5120640"/>
          </a:xfrm>
          <a:prstGeom prst="roundRect">
            <a:avLst>
              <a:gd name="adj" fmla="val 893"/>
            </a:avLst>
          </a:prstGeom>
          <a:solidFill>
            <a:srgbClr val="4A4541"/>
          </a:solidFill>
          <a:ln/>
          <a:effectLst>
            <a:outerShdw blurRad="127000" dist="381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5" name="Text 3"/>
          <p:cNvSpPr/>
          <p:nvPr/>
        </p:nvSpPr>
        <p:spPr>
          <a:xfrm>
            <a:off x="704088" y="1755648"/>
            <a:ext cx="494690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80" dirty="0">
                <a:solidFill>
                  <a:srgbClr val="B891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OBJECTIF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704088" y="1956816"/>
            <a:ext cx="494690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85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Créer une application web qui génère automatiquement des visuels pour réseaux sociaux (Instagram/Facebook) à partir d'un calendrier éditorial CSV, dans le secteur de l'immobilier.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704088" y="2715768"/>
            <a:ext cx="494690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80" dirty="0">
                <a:solidFill>
                  <a:srgbClr val="B891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IMPORT DES DONNÉES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704088" y="2916936"/>
            <a:ext cx="4946904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85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Upload d'un CSV (Date, Thème, Type de contenu, Titre, Slide 1-6) et d'une image de fond</a:t>
            </a:r>
            <a:endParaRPr lang="en-US" sz="850" dirty="0"/>
          </a:p>
          <a:p>
            <a:pPr marL="0" indent="0">
              <a:lnSpc>
                <a:spcPct val="104000"/>
              </a:lnSpc>
              <a:buNone/>
            </a:pPr>
            <a:r>
              <a:rPr lang="en-US" sz="85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Parser côté client avec PapaParse, séparateur « ; », encodage UTF-8 avec BOM</a:t>
            </a:r>
            <a:endParaRPr lang="en-US" sz="850" dirty="0"/>
          </a:p>
          <a:p>
            <a:pPr marL="0" indent="0">
              <a:lnSpc>
                <a:spcPct val="104000"/>
              </a:lnSpc>
              <a:buNone/>
            </a:pPr>
            <a:r>
              <a:rPr lang="en-US" sz="85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Message d'erreur si CSV mal formaté ou colonnes manquantes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04088" y="3877056"/>
            <a:ext cx="494690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80" dirty="0">
                <a:solidFill>
                  <a:srgbClr val="B891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RENDU PAR DÉFAUT — STYLE « TEMPLATE RED »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704088" y="4078224"/>
            <a:ext cx="494690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85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Fond dégradé rose pâle → blanc (cercles concentriques) ou image uploadée</a:t>
            </a:r>
            <a:endParaRPr lang="en-US" sz="850" dirty="0"/>
          </a:p>
          <a:p>
            <a:pPr marL="0" indent="0">
              <a:lnSpc>
                <a:spcPct val="104000"/>
              </a:lnSpc>
              <a:buNone/>
            </a:pPr>
            <a:r>
              <a:rPr lang="en-US" sz="85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Carrousel : chiffre géant rouge en haut (1., 2., 3...) + encadré rouge titre + carte blanche texte + flèche décorative optionnelle</a:t>
            </a:r>
            <a:endParaRPr lang="en-US" sz="850" dirty="0"/>
          </a:p>
          <a:p>
            <a:pPr marL="0" indent="0">
              <a:lnSpc>
                <a:spcPct val="104000"/>
              </a:lnSpc>
              <a:buNone/>
            </a:pPr>
            <a:r>
              <a:rPr lang="en-US" sz="85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Photo / Story : même structure sans numérotation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704088" y="5084064"/>
            <a:ext cx="494690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80" dirty="0">
                <a:solidFill>
                  <a:srgbClr val="B891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ÉDITEUR DE STYLE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704088" y="5285232"/>
            <a:ext cx="494690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85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Color picker pour encadré et texte d'accroche</a:t>
            </a:r>
            <a:endParaRPr lang="en-US" sz="850" dirty="0"/>
          </a:p>
          <a:p>
            <a:pPr marL="0" indent="0">
              <a:lnSpc>
                <a:spcPct val="104000"/>
              </a:lnSpc>
              <a:buNone/>
            </a:pPr>
            <a:r>
              <a:rPr lang="en-US" sz="85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Sélection parmi 4-5 polices (web-safe / Google Fonts)</a:t>
            </a:r>
            <a:endParaRPr lang="en-US" sz="850" dirty="0"/>
          </a:p>
          <a:p>
            <a:pPr marL="0" indent="0">
              <a:lnSpc>
                <a:spcPct val="104000"/>
              </a:lnSpc>
              <a:buNone/>
            </a:pPr>
            <a:r>
              <a:rPr lang="en-US" sz="85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Couleur de fond / dégradé ou image spécifique par publication</a:t>
            </a:r>
            <a:endParaRPr lang="en-US" sz="850" dirty="0"/>
          </a:p>
          <a:p>
            <a:pPr marL="0" indent="0">
              <a:lnSpc>
                <a:spcPct val="104000"/>
              </a:lnSpc>
              <a:buNone/>
            </a:pPr>
            <a:r>
              <a:rPr lang="en-US" sz="85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Taille du texte (petit / moyen / grand) + réinitialisation au style par défaut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6126480" y="1572768"/>
            <a:ext cx="5349240" cy="5120640"/>
          </a:xfrm>
          <a:prstGeom prst="roundRect">
            <a:avLst>
              <a:gd name="adj" fmla="val 893"/>
            </a:avLst>
          </a:prstGeom>
          <a:solidFill>
            <a:srgbClr val="4A4541"/>
          </a:solidFill>
          <a:ln/>
          <a:effectLst>
            <a:outerShdw blurRad="127000" dist="381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4" name="Text 12"/>
          <p:cNvSpPr/>
          <p:nvPr/>
        </p:nvSpPr>
        <p:spPr>
          <a:xfrm>
            <a:off x="6327648" y="1755648"/>
            <a:ext cx="494690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80" dirty="0">
                <a:solidFill>
                  <a:srgbClr val="B891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AFFICHAGE — GRILLE + CARROUSEL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6327648" y="1956816"/>
            <a:ext cx="4946904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85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Vue en grille type galerie Instagram (date, thème, type, aperçu visuel)</a:t>
            </a:r>
            <a:endParaRPr lang="en-US" sz="850" dirty="0"/>
          </a:p>
          <a:p>
            <a:pPr marL="0" indent="0">
              <a:lnSpc>
                <a:spcPct val="104000"/>
              </a:lnSpc>
              <a:buNone/>
            </a:pPr>
            <a:r>
              <a:rPr lang="en-US" sz="85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Carrousel : mini-carrousel interactif avec flèches et pagination (points), format 3:4</a:t>
            </a:r>
            <a:endParaRPr lang="en-US" sz="850" dirty="0"/>
          </a:p>
          <a:p>
            <a:pPr marL="0" indent="0">
              <a:lnSpc>
                <a:spcPct val="104000"/>
              </a:lnSpc>
              <a:buNone/>
            </a:pPr>
            <a:r>
              <a:rPr lang="en-US" sz="85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Photo (3:4) et Story (16:9) : affichage simple de l'image unique</a:t>
            </a:r>
            <a:endParaRPr lang="en-US" sz="850" dirty="0"/>
          </a:p>
          <a:p>
            <a:pPr marL="0" indent="0">
              <a:lnSpc>
                <a:spcPct val="104000"/>
              </a:lnSpc>
              <a:buNone/>
            </a:pPr>
            <a:r>
              <a:rPr lang="en-US" sz="85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Clic → vue détaillée en grand format + accès à l'éditeur de style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6327648" y="3008376"/>
            <a:ext cx="494690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80" dirty="0">
                <a:solidFill>
                  <a:srgbClr val="B891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EXPORT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6327648" y="3209544"/>
            <a:ext cx="494690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85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Téléchargement individuel en PNG haute résolution (1080×1080 ou 1080×1350) par slide</a:t>
            </a:r>
            <a:endParaRPr lang="en-US" sz="850" dirty="0"/>
          </a:p>
          <a:p>
            <a:pPr marL="0" indent="0">
              <a:lnSpc>
                <a:spcPct val="104000"/>
              </a:lnSpc>
              <a:buNone/>
            </a:pPr>
            <a:r>
              <a:rPr lang="en-US" sz="85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Export global en ZIP organisé par sous-dossiers date+thème (ex : 2026-06-22_primo-accedant/slide-1.png)</a:t>
            </a:r>
            <a:endParaRPr lang="en-US" sz="850" dirty="0"/>
          </a:p>
          <a:p>
            <a:pPr marL="0" indent="0">
              <a:lnSpc>
                <a:spcPct val="104000"/>
              </a:lnSpc>
              <a:buNone/>
            </a:pPr>
            <a:r>
              <a:rPr lang="en-US" sz="85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html-to-image ou html2canvas pour les PNG, JSZip pour le ZIP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6327648" y="4215384"/>
            <a:ext cx="494690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80" dirty="0">
                <a:solidFill>
                  <a:srgbClr val="B891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EXIGENCES TECHNIQUES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6327648" y="4416552"/>
            <a:ext cx="4946904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85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Application React, responsive (mobile + desktop)</a:t>
            </a:r>
            <a:endParaRPr lang="en-US" sz="850" dirty="0"/>
          </a:p>
          <a:p>
            <a:pPr marL="0" indent="0">
              <a:lnSpc>
                <a:spcPct val="104000"/>
              </a:lnSpc>
              <a:buNone/>
            </a:pPr>
            <a:r>
              <a:rPr lang="en-US" sz="85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100% côté client : aucun backend requis</a:t>
            </a:r>
            <a:endParaRPr lang="en-US" sz="850" dirty="0"/>
          </a:p>
          <a:p>
            <a:pPr marL="0" indent="0">
              <a:lnSpc>
                <a:spcPct val="104000"/>
              </a:lnSpc>
              <a:buNone/>
            </a:pPr>
            <a:r>
              <a:rPr lang="en-US" sz="85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Interface globale sobre et neutre (tons neutres pour ne pas interférer avec les visuels)</a:t>
            </a:r>
            <a:endParaRPr lang="en-US" sz="850" dirty="0"/>
          </a:p>
          <a:p>
            <a:pPr marL="0" indent="0">
              <a:lnSpc>
                <a:spcPct val="104000"/>
              </a:lnSpc>
              <a:buNone/>
            </a:pPr>
            <a:r>
              <a:rPr lang="en-US" sz="85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Colonnes Slide vides → aucune slide vide générée dans le carrousel</a:t>
            </a:r>
            <a:endParaRPr lang="en-US" sz="850" dirty="0"/>
          </a:p>
          <a:p>
            <a:pPr marL="0" indent="0">
              <a:lnSpc>
                <a:spcPct val="104000"/>
              </a:lnSpc>
              <a:buNone/>
            </a:pPr>
            <a:r>
              <a:rPr lang="en-US" sz="85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État de chargement / feedback visuel pendant la génération et le ZIP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6327648" y="5559552"/>
            <a:ext cx="494690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80" dirty="0">
                <a:solidFill>
                  <a:srgbClr val="B891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DONNÉES D'EXEMPLE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6327648" y="5760720"/>
            <a:ext cx="4946904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85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Carrousel : « 5 choses à faire avant d'acheter » (5 slides, primo-accédants) · Photo : « Le PTZ, vous y avez pensé ? » · Story : « Les taux, on en parle ? »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11414455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1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DÉMONSTRATION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26232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L'application en action : 24 publications générées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00304" y="2048256"/>
            <a:ext cx="10991088" cy="3878817"/>
          </a:xfrm>
          <a:prstGeom prst="roundRect">
            <a:avLst>
              <a:gd name="adj" fmla="val 1886"/>
            </a:avLst>
          </a:prstGeom>
          <a:solidFill>
            <a:srgbClr val="FFFFFF"/>
          </a:solidFill>
          <a:ln w="12700">
            <a:solidFill>
              <a:srgbClr val="EDE9E6"/>
            </a:solidFill>
            <a:prstDash val="solid"/>
          </a:ln>
          <a:effectLst>
            <a:outerShdw blurRad="1270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5" name="Image 0" descr="/home/claude/assets/lovable_grid_crop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55168" y="2103120"/>
            <a:ext cx="10881360" cy="376908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414455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1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DÉMONSTRATION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26232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Personnalisation et export, publication par publication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85216" y="2048256"/>
            <a:ext cx="5458968" cy="2922157"/>
          </a:xfrm>
          <a:prstGeom prst="roundRect">
            <a:avLst>
              <a:gd name="adj" fmla="val 2503"/>
            </a:avLst>
          </a:prstGeom>
          <a:solidFill>
            <a:srgbClr val="FFFFFF"/>
          </a:solidFill>
          <a:ln w="12700">
            <a:solidFill>
              <a:srgbClr val="EDE9E6"/>
            </a:solidFill>
            <a:prstDash val="solid"/>
          </a:ln>
          <a:effectLst>
            <a:outerShdw blurRad="1270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5" name="Image 0" descr="/home/claude/assets/lovable_carousel_crop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40080" y="2103120"/>
            <a:ext cx="5349240" cy="281242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5052709"/>
            <a:ext cx="5349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i="1" dirty="0">
                <a:solidFill>
                  <a:srgbClr val="6B6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Carrousel : navigation par flèches + éditeur de style</a:t>
            </a:r>
            <a:endParaRPr lang="en-US" sz="1250" dirty="0"/>
          </a:p>
        </p:txBody>
      </p:sp>
      <p:sp>
        <p:nvSpPr>
          <p:cNvPr id="7" name="Shape 4"/>
          <p:cNvSpPr/>
          <p:nvPr/>
        </p:nvSpPr>
        <p:spPr>
          <a:xfrm>
            <a:off x="6300216" y="2048256"/>
            <a:ext cx="5458968" cy="2922157"/>
          </a:xfrm>
          <a:prstGeom prst="roundRect">
            <a:avLst>
              <a:gd name="adj" fmla="val 2503"/>
            </a:avLst>
          </a:prstGeom>
          <a:solidFill>
            <a:srgbClr val="FFFFFF"/>
          </a:solidFill>
          <a:ln w="12700">
            <a:solidFill>
              <a:srgbClr val="EDE9E6"/>
            </a:solidFill>
            <a:prstDash val="solid"/>
          </a:ln>
          <a:effectLst>
            <a:outerShdw blurRad="1270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8" name="Image 1" descr="/home/claude/assets/lovable_story_crop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355080" y="2103120"/>
            <a:ext cx="5349240" cy="281242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355080" y="5052709"/>
            <a:ext cx="5349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i="1" dirty="0">
                <a:solidFill>
                  <a:srgbClr val="6B6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Story : couleurs, police et taille modifiables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11414455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1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2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26232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Gamma — Rendu créatif et varié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85216" y="2048256"/>
            <a:ext cx="6967728" cy="3395785"/>
          </a:xfrm>
          <a:prstGeom prst="roundRect">
            <a:avLst>
              <a:gd name="adj" fmla="val 2154"/>
            </a:avLst>
          </a:prstGeom>
          <a:solidFill>
            <a:srgbClr val="FFFFFF"/>
          </a:solidFill>
          <a:ln w="12700">
            <a:solidFill>
              <a:srgbClr val="EDE9E6"/>
            </a:solidFill>
            <a:prstDash val="solid"/>
          </a:ln>
          <a:effectLst>
            <a:outerShdw blurRad="1270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5" name="Image 0" descr="/home/claude/assets/gamma_crop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40080" y="2103120"/>
            <a:ext cx="6858000" cy="3286057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7818120" y="2103120"/>
            <a:ext cx="3749040" cy="4114800"/>
          </a:xfrm>
          <a:prstGeom prst="roundRect">
            <a:avLst>
              <a:gd name="adj" fmla="val 1463"/>
            </a:avLst>
          </a:prstGeom>
          <a:solidFill>
            <a:srgbClr val="FAF8F7"/>
          </a:solidFill>
          <a:ln/>
          <a:effectLst>
            <a:outerShdw blurRad="1270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7" name="Text 4"/>
          <p:cNvSpPr/>
          <p:nvPr/>
        </p:nvSpPr>
        <p:spPr>
          <a:xfrm>
            <a:off x="8092440" y="233172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COMMENT FAIRE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8092440" y="2697480"/>
            <a:ext cx="3200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Choisir « Réseaux sociaux », puis copier-coller le contenu d'une publication à la fois.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8092440" y="3749040"/>
            <a:ext cx="3200400" cy="914400"/>
          </a:xfrm>
          <a:prstGeom prst="roundRect">
            <a:avLst>
              <a:gd name="adj" fmla="val 6000"/>
            </a:avLst>
          </a:prstGeom>
          <a:solidFill>
            <a:srgbClr val="E8F4E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0" name="Text 7"/>
          <p:cNvSpPr/>
          <p:nvPr/>
        </p:nvSpPr>
        <p:spPr>
          <a:xfrm>
            <a:off x="8275320" y="3749040"/>
            <a:ext cx="2834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F6B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Rendu très créatif et varié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8092440" y="4800600"/>
            <a:ext cx="3200400" cy="1234440"/>
          </a:xfrm>
          <a:prstGeom prst="roundRect">
            <a:avLst>
              <a:gd name="adj" fmla="val 4444"/>
            </a:avLst>
          </a:prstGeom>
          <a:solidFill>
            <a:srgbClr val="FBEAEA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2" name="Text 9"/>
          <p:cNvSpPr/>
          <p:nvPr/>
        </p:nvSpPr>
        <p:spPr>
          <a:xfrm>
            <a:off x="8275320" y="4800600"/>
            <a:ext cx="283464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8C0C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Une publication à la fois, sauf automatisation (Make.com)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11414455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2623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926080" y="4846320"/>
            <a:ext cx="5486400" cy="5486400"/>
          </a:xfrm>
          <a:prstGeom prst="ellipse">
            <a:avLst/>
          </a:prstGeom>
          <a:solidFill>
            <a:srgbClr val="8C0C20">
              <a:alpha val="65000"/>
            </a:srgb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777240" y="15544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B891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CONCLUSION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777240" y="1965960"/>
            <a:ext cx="96012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L'IA élimine les tâches répétitives,</a:t>
            </a:r>
            <a:endParaRPr lang="en-US" sz="3600" dirty="0"/>
          </a:p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pas la stratégie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777240" y="3749040"/>
            <a:ext cx="86868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D8D3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Avec un bon prompt (méthode RODE) et les bons outils — Canva, Gamma ou une application sur mesure — un calendrier éditorial complet et ses visuels se génèrent en quelques minutes au lieu de plusieurs heures.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77240" y="5029200"/>
            <a:ext cx="1280160" cy="0"/>
          </a:xfrm>
          <a:prstGeom prst="line">
            <a:avLst/>
          </a:prstGeom>
          <a:noFill/>
          <a:ln w="3810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" name="Text 5"/>
          <p:cNvSpPr/>
          <p:nvPr/>
        </p:nvSpPr>
        <p:spPr>
          <a:xfrm>
            <a:off x="777240" y="521208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B891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Merci de votre attention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COMPRENDRE LES BASES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26232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Qu'est-ce que l'intelligence artificielle ?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2103120"/>
            <a:ext cx="6035040" cy="3931920"/>
          </a:xfrm>
          <a:prstGeom prst="roundRect">
            <a:avLst>
              <a:gd name="adj" fmla="val 1395"/>
            </a:avLst>
          </a:prstGeom>
          <a:solidFill>
            <a:srgbClr val="FAF8F7"/>
          </a:solidFill>
          <a:ln/>
          <a:effectLst>
            <a:outerShdw blurRad="1270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5" name="Text 3"/>
          <p:cNvSpPr/>
          <p:nvPr/>
        </p:nvSpPr>
        <p:spPr>
          <a:xfrm>
            <a:off x="960120" y="2423160"/>
            <a:ext cx="539496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700" dirty="0">
                <a:solidFill>
                  <a:srgbClr val="262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L'IA désigne l'ensemble des programmes informatiques conçus pour simuler certaines formes d'intelligence humaine.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960120" y="3749040"/>
            <a:ext cx="146304" cy="146304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7" name="Text 5"/>
          <p:cNvSpPr/>
          <p:nvPr/>
        </p:nvSpPr>
        <p:spPr>
          <a:xfrm>
            <a:off x="1280160" y="3593592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45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Comprendre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960120" y="4297680"/>
            <a:ext cx="146304" cy="146304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9" name="Text 7"/>
          <p:cNvSpPr/>
          <p:nvPr/>
        </p:nvSpPr>
        <p:spPr>
          <a:xfrm>
            <a:off x="1280160" y="4142232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45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Raisonner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960120" y="4846320"/>
            <a:ext cx="146304" cy="146304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1" name="Text 9"/>
          <p:cNvSpPr/>
          <p:nvPr/>
        </p:nvSpPr>
        <p:spPr>
          <a:xfrm>
            <a:off x="1280160" y="4690872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45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Apprendre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960120" y="5394960"/>
            <a:ext cx="146304" cy="146304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3" name="Text 11"/>
          <p:cNvSpPr/>
          <p:nvPr/>
        </p:nvSpPr>
        <p:spPr>
          <a:xfrm>
            <a:off x="1280160" y="5239512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45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Générer du contenu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995160" y="2103120"/>
            <a:ext cx="4526280" cy="3931920"/>
          </a:xfrm>
          <a:prstGeom prst="roundRect">
            <a:avLst>
              <a:gd name="adj" fmla="val 1395"/>
            </a:avLst>
          </a:prstGeom>
          <a:solidFill>
            <a:srgbClr val="262321"/>
          </a:solidFill>
          <a:ln/>
          <a:effectLst>
            <a:outerShdw blurRad="1270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5" name="Text 13"/>
          <p:cNvSpPr/>
          <p:nvPr/>
        </p:nvSpPr>
        <p:spPr>
          <a:xfrm>
            <a:off x="7269480" y="2377440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B891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L'INTELLIGENCE ARTIFICIELLE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7269480" y="2743200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D8D3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englobe de nombreuses familles de programmes...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7269480" y="3337560"/>
            <a:ext cx="3977640" cy="2423160"/>
          </a:xfrm>
          <a:prstGeom prst="roundRect">
            <a:avLst>
              <a:gd name="adj" fmla="val 3019"/>
            </a:avLst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8" name="Text 16"/>
          <p:cNvSpPr/>
          <p:nvPr/>
        </p:nvSpPr>
        <p:spPr>
          <a:xfrm>
            <a:off x="7269480" y="3520440"/>
            <a:ext cx="3977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LLM</a:t>
            </a:r>
            <a:endParaRPr lang="en-US" sz="3000" dirty="0"/>
          </a:p>
        </p:txBody>
      </p:sp>
      <p:sp>
        <p:nvSpPr>
          <p:cNvPr id="19" name="Text 17"/>
          <p:cNvSpPr/>
          <p:nvPr/>
        </p:nvSpPr>
        <p:spPr>
          <a:xfrm>
            <a:off x="7452360" y="4206240"/>
            <a:ext cx="3611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BE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 Language Models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FBE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(Grands Modèles de Langage)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7452360" y="4892040"/>
            <a:ext cx="3611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 · Claude · Gemini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1414455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232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6C500E-2DF7-6B7A-7BB5-D9F40B0DB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ACC333FC-B979-2E7C-4764-822C6878D015}"/>
              </a:ext>
            </a:extLst>
          </p:cNvPr>
          <p:cNvSpPr/>
          <p:nvPr/>
        </p:nvSpPr>
        <p:spPr>
          <a:xfrm>
            <a:off x="-2926080" y="4846320"/>
            <a:ext cx="5486400" cy="5486400"/>
          </a:xfrm>
          <a:prstGeom prst="ellipse">
            <a:avLst/>
          </a:prstGeom>
          <a:solidFill>
            <a:srgbClr val="8C0C20">
              <a:alpha val="65000"/>
            </a:srgbClr>
          </a:solidFill>
          <a:ln/>
        </p:spPr>
        <p:txBody>
          <a:bodyPr/>
          <a:lstStyle/>
          <a:p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A5141F7-C839-C02C-02D8-25221CEF14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09" y="1171574"/>
            <a:ext cx="11089382" cy="501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3683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232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9EB59A-B469-7260-E3EE-42EDE56C0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6A7BADFB-AC65-C193-61F0-2EE474A2AB49}"/>
              </a:ext>
            </a:extLst>
          </p:cNvPr>
          <p:cNvSpPr/>
          <p:nvPr/>
        </p:nvSpPr>
        <p:spPr>
          <a:xfrm>
            <a:off x="-2926080" y="4846320"/>
            <a:ext cx="5486400" cy="5486400"/>
          </a:xfrm>
          <a:prstGeom prst="ellipse">
            <a:avLst/>
          </a:prstGeom>
          <a:solidFill>
            <a:srgbClr val="8C0C20">
              <a:alpha val="65000"/>
            </a:srgbClr>
          </a:solidFill>
          <a:ln/>
        </p:spPr>
        <p:txBody>
          <a:bodyPr/>
          <a:lstStyle/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DCEBCD9-5911-B292-9D2E-E5A426952A2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294"/>
          <a:stretch>
            <a:fillRect/>
          </a:stretch>
        </p:blipFill>
        <p:spPr>
          <a:xfrm>
            <a:off x="1707091" y="1247775"/>
            <a:ext cx="9694333" cy="436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1043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232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0C5C96-F790-A4E7-4941-B269138A2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42BABAEC-166E-E9EE-2D38-02A702B0A0D2}"/>
              </a:ext>
            </a:extLst>
          </p:cNvPr>
          <p:cNvSpPr/>
          <p:nvPr/>
        </p:nvSpPr>
        <p:spPr>
          <a:xfrm>
            <a:off x="-2926080" y="4846320"/>
            <a:ext cx="5486400" cy="5486400"/>
          </a:xfrm>
          <a:prstGeom prst="ellipse">
            <a:avLst/>
          </a:prstGeom>
          <a:solidFill>
            <a:srgbClr val="8C0C20">
              <a:alpha val="65000"/>
            </a:srgbClr>
          </a:solidFill>
          <a:ln/>
        </p:spPr>
        <p:txBody>
          <a:bodyPr/>
          <a:lstStyle/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37A8113-C9BA-2AC2-2F29-EC67EC9D39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294"/>
          <a:stretch>
            <a:fillRect/>
          </a:stretch>
        </p:blipFill>
        <p:spPr>
          <a:xfrm>
            <a:off x="1137707" y="995362"/>
            <a:ext cx="10816167" cy="486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4598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232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F77FA8-3563-D6BA-AABA-052DF0AA8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66D17C74-2C34-D74C-EB68-E9DDADEAE3ED}"/>
              </a:ext>
            </a:extLst>
          </p:cNvPr>
          <p:cNvSpPr/>
          <p:nvPr/>
        </p:nvSpPr>
        <p:spPr>
          <a:xfrm>
            <a:off x="-2926080" y="4846320"/>
            <a:ext cx="5486400" cy="5486400"/>
          </a:xfrm>
          <a:prstGeom prst="ellipse">
            <a:avLst/>
          </a:prstGeom>
          <a:solidFill>
            <a:srgbClr val="8C0C20">
              <a:alpha val="65000"/>
            </a:srgbClr>
          </a:solidFill>
          <a:ln/>
        </p:spPr>
        <p:txBody>
          <a:bodyPr/>
          <a:lstStyle/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D458EF9-E2C7-DA10-5E39-9D7AF1AF64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910" y="1133474"/>
            <a:ext cx="11173659" cy="505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0743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232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CC2F44-4E87-530C-FFE4-DB6A605ED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6AF11CD9-10B4-C711-66EA-40BF5948F109}"/>
              </a:ext>
            </a:extLst>
          </p:cNvPr>
          <p:cNvSpPr/>
          <p:nvPr/>
        </p:nvSpPr>
        <p:spPr>
          <a:xfrm>
            <a:off x="-2926080" y="4846320"/>
            <a:ext cx="5486400" cy="5486400"/>
          </a:xfrm>
          <a:prstGeom prst="ellipse">
            <a:avLst/>
          </a:prstGeom>
          <a:solidFill>
            <a:srgbClr val="8C0C20">
              <a:alpha val="65000"/>
            </a:srgbClr>
          </a:solidFill>
          <a:ln/>
        </p:spPr>
        <p:txBody>
          <a:bodyPr/>
          <a:lstStyle/>
          <a:p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91487EE-BD6C-EFFF-FECF-81244023005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740" b="7111"/>
          <a:stretch>
            <a:fillRect/>
          </a:stretch>
        </p:blipFill>
        <p:spPr>
          <a:xfrm>
            <a:off x="3352800" y="599440"/>
            <a:ext cx="5486400" cy="577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674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GRANDS MODÈLES DE LANGAGE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26232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Comment fonctionne un LLM ?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2148840"/>
            <a:ext cx="3383280" cy="2834640"/>
          </a:xfrm>
          <a:prstGeom prst="roundRect">
            <a:avLst>
              <a:gd name="adj" fmla="val 1935"/>
            </a:avLst>
          </a:prstGeom>
          <a:solidFill>
            <a:srgbClr val="FAF8F7"/>
          </a:solidFill>
          <a:ln/>
          <a:effectLst>
            <a:outerShdw blurRad="1270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5" name="Shape 3"/>
          <p:cNvSpPr/>
          <p:nvPr/>
        </p:nvSpPr>
        <p:spPr>
          <a:xfrm>
            <a:off x="960120" y="2423160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60120" y="242316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960120" y="306324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6232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Entraînement massif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960120" y="3611880"/>
            <a:ext cx="274320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A45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modèle ingère d'énormes quantités de données textuelles.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343400" y="2148840"/>
            <a:ext cx="3383280" cy="2834640"/>
          </a:xfrm>
          <a:prstGeom prst="roundRect">
            <a:avLst>
              <a:gd name="adj" fmla="val 1935"/>
            </a:avLst>
          </a:prstGeom>
          <a:solidFill>
            <a:srgbClr val="FAF8F7"/>
          </a:solidFill>
          <a:ln/>
          <a:effectLst>
            <a:outerShdw blurRad="1270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0" name="Shape 8"/>
          <p:cNvSpPr/>
          <p:nvPr/>
        </p:nvSpPr>
        <p:spPr>
          <a:xfrm>
            <a:off x="4663440" y="2423160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1" name="Text 9"/>
          <p:cNvSpPr/>
          <p:nvPr/>
        </p:nvSpPr>
        <p:spPr>
          <a:xfrm>
            <a:off x="4663440" y="242316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663440" y="306324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6232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Corrélations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663440" y="3611880"/>
            <a:ext cx="274320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A45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établit des liens entre les mots, les phrases et les idées.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046720" y="2148840"/>
            <a:ext cx="3383280" cy="2834640"/>
          </a:xfrm>
          <a:prstGeom prst="roundRect">
            <a:avLst>
              <a:gd name="adj" fmla="val 1935"/>
            </a:avLst>
          </a:prstGeom>
          <a:solidFill>
            <a:srgbClr val="FAF8F7"/>
          </a:solidFill>
          <a:ln/>
          <a:effectLst>
            <a:outerShdw blurRad="1270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5" name="Shape 13"/>
          <p:cNvSpPr/>
          <p:nvPr/>
        </p:nvSpPr>
        <p:spPr>
          <a:xfrm>
            <a:off x="8366760" y="2423160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6" name="Text 14"/>
          <p:cNvSpPr/>
          <p:nvPr/>
        </p:nvSpPr>
        <p:spPr>
          <a:xfrm>
            <a:off x="8366760" y="242316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8366760" y="306324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6232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Prédiction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366760" y="3611880"/>
            <a:ext cx="274320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A45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À chaque étape, il prédit le token le plus probable à générer.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640080" y="5257800"/>
            <a:ext cx="10789920" cy="960120"/>
          </a:xfrm>
          <a:prstGeom prst="roundRect">
            <a:avLst>
              <a:gd name="adj" fmla="val 5714"/>
            </a:avLst>
          </a:prstGeom>
          <a:solidFill>
            <a:srgbClr val="262321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20" name="Text 18"/>
          <p:cNvSpPr/>
          <p:nvPr/>
        </p:nvSpPr>
        <p:spPr>
          <a:xfrm>
            <a:off x="914400" y="5257800"/>
            <a:ext cx="1024128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B891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token </a:t>
            </a:r>
            <a:r>
              <a:rPr lang="en-US" sz="135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une partie de mot, un mot entier, ou un signe de ponctuation. Ce mécanisme, répété des milliards de fois, donne l'impression que le modèle « comprend » et « raisonne ».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11414455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LA THÉORIE À LA PRATIQUE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26232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Trois phases pour entraîner un LLM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2103120"/>
            <a:ext cx="3429000" cy="3794760"/>
          </a:xfrm>
          <a:prstGeom prst="roundRect">
            <a:avLst>
              <a:gd name="adj" fmla="val 1867"/>
            </a:avLst>
          </a:prstGeom>
          <a:solidFill>
            <a:srgbClr val="FAF8F7"/>
          </a:solidFill>
          <a:ln/>
          <a:effectLst>
            <a:outerShdw blurRad="1270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5" name="Shape 3"/>
          <p:cNvSpPr/>
          <p:nvPr/>
        </p:nvSpPr>
        <p:spPr>
          <a:xfrm>
            <a:off x="914400" y="2423160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14400" y="242316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914400" y="3108960"/>
            <a:ext cx="2880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6232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Pré-entraînement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914400" y="3794760"/>
            <a:ext cx="28803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45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modèle ingère d'énormes quantités de textes et apprend la structure du langage.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914400" y="5257800"/>
            <a:ext cx="2880360" cy="457200"/>
          </a:xfrm>
          <a:prstGeom prst="roundRect">
            <a:avLst>
              <a:gd name="adj" fmla="val 50000"/>
            </a:avLst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0" name="Text 8"/>
          <p:cNvSpPr/>
          <p:nvPr/>
        </p:nvSpPr>
        <p:spPr>
          <a:xfrm>
            <a:off x="914400" y="525780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Comprendre le langage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4087368" y="3566160"/>
            <a:ext cx="32918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4434840" y="2103120"/>
            <a:ext cx="3429000" cy="3794760"/>
          </a:xfrm>
          <a:prstGeom prst="roundRect">
            <a:avLst>
              <a:gd name="adj" fmla="val 1867"/>
            </a:avLst>
          </a:prstGeom>
          <a:solidFill>
            <a:srgbClr val="FAF8F7"/>
          </a:solidFill>
          <a:ln/>
          <a:effectLst>
            <a:outerShdw blurRad="1270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3" name="Shape 11"/>
          <p:cNvSpPr/>
          <p:nvPr/>
        </p:nvSpPr>
        <p:spPr>
          <a:xfrm>
            <a:off x="4709160" y="2423160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4" name="Text 12"/>
          <p:cNvSpPr/>
          <p:nvPr/>
        </p:nvSpPr>
        <p:spPr>
          <a:xfrm>
            <a:off x="4709160" y="242316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4709160" y="3108960"/>
            <a:ext cx="2880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6232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Fine-tuning supervisé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4709160" y="3794760"/>
            <a:ext cx="28803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45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s'entraîne sur des milliers de conversations et d'exemples de questions-réponses rédigés par des humains.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4709160" y="5257800"/>
            <a:ext cx="2880360" cy="457200"/>
          </a:xfrm>
          <a:prstGeom prst="roundRect">
            <a:avLst>
              <a:gd name="adj" fmla="val 50000"/>
            </a:avLst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8" name="Text 16"/>
          <p:cNvSpPr/>
          <p:nvPr/>
        </p:nvSpPr>
        <p:spPr>
          <a:xfrm>
            <a:off x="4709160" y="525780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Apprendre à converser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7882128" y="3566160"/>
            <a:ext cx="32918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20" name="Shape 18"/>
          <p:cNvSpPr/>
          <p:nvPr/>
        </p:nvSpPr>
        <p:spPr>
          <a:xfrm>
            <a:off x="8229600" y="2103120"/>
            <a:ext cx="3429000" cy="3794760"/>
          </a:xfrm>
          <a:prstGeom prst="roundRect">
            <a:avLst>
              <a:gd name="adj" fmla="val 1867"/>
            </a:avLst>
          </a:prstGeom>
          <a:solidFill>
            <a:srgbClr val="FAF8F7"/>
          </a:solidFill>
          <a:ln/>
          <a:effectLst>
            <a:outerShdw blurRad="1270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1" name="Shape 19"/>
          <p:cNvSpPr/>
          <p:nvPr/>
        </p:nvSpPr>
        <p:spPr>
          <a:xfrm>
            <a:off x="8503920" y="2423160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22" name="Text 20"/>
          <p:cNvSpPr/>
          <p:nvPr/>
        </p:nvSpPr>
        <p:spPr>
          <a:xfrm>
            <a:off x="8503920" y="242316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8503920" y="3108960"/>
            <a:ext cx="2880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6232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RLHF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8503920" y="3794760"/>
            <a:ext cx="28803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45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 humains notent ses réponses ; le modèle s'ajuste par renforcement pour mieux répondre.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8503920" y="5257800"/>
            <a:ext cx="2880360" cy="457200"/>
          </a:xfrm>
          <a:prstGeom prst="roundRect">
            <a:avLst>
              <a:gd name="adj" fmla="val 50000"/>
            </a:avLst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26" name="Text 24"/>
          <p:cNvSpPr/>
          <p:nvPr/>
        </p:nvSpPr>
        <p:spPr>
          <a:xfrm>
            <a:off x="8503920" y="525780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Apprendre à bien répondre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11414455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2623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B891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QUALITÉ DU PROMPT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 méthode RODE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D8D3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LLM dépendent énormément du contexte et du vocabulaire utilisé. La qualité du prompt est déterminante pour obtenir un résultat pertinent.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640080" y="2743200"/>
            <a:ext cx="2606040" cy="3291840"/>
          </a:xfrm>
          <a:prstGeom prst="roundRect">
            <a:avLst>
              <a:gd name="adj" fmla="val 2807"/>
            </a:avLst>
          </a:prstGeom>
          <a:solidFill>
            <a:srgbClr val="4A4541"/>
          </a:solidFill>
          <a:ln/>
          <a:effectLst>
            <a:outerShdw blurRad="127000" dist="381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640080" y="3063240"/>
            <a:ext cx="26060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200" b="1" dirty="0">
                <a:solidFill>
                  <a:srgbClr val="C810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</a:t>
            </a:r>
            <a:endParaRPr lang="en-US" sz="7200" dirty="0"/>
          </a:p>
        </p:txBody>
      </p:sp>
      <p:sp>
        <p:nvSpPr>
          <p:cNvPr id="7" name="Shape 5"/>
          <p:cNvSpPr/>
          <p:nvPr/>
        </p:nvSpPr>
        <p:spPr>
          <a:xfrm>
            <a:off x="1577340" y="4617720"/>
            <a:ext cx="731520" cy="0"/>
          </a:xfrm>
          <a:prstGeom prst="line">
            <a:avLst/>
          </a:prstGeom>
          <a:noFill/>
          <a:ln w="25400">
            <a:solidFill>
              <a:srgbClr val="B8915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8" name="Text 6"/>
          <p:cNvSpPr/>
          <p:nvPr/>
        </p:nvSpPr>
        <p:spPr>
          <a:xfrm>
            <a:off x="640080" y="4800600"/>
            <a:ext cx="2606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Rôle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3520440" y="2743200"/>
            <a:ext cx="2606040" cy="3291840"/>
          </a:xfrm>
          <a:prstGeom prst="roundRect">
            <a:avLst>
              <a:gd name="adj" fmla="val 2807"/>
            </a:avLst>
          </a:prstGeom>
          <a:solidFill>
            <a:srgbClr val="4A4541"/>
          </a:solidFill>
          <a:ln/>
          <a:effectLst>
            <a:outerShdw blurRad="127000" dist="381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0" name="Text 8"/>
          <p:cNvSpPr/>
          <p:nvPr/>
        </p:nvSpPr>
        <p:spPr>
          <a:xfrm>
            <a:off x="3520440" y="3063240"/>
            <a:ext cx="26060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200" b="1" dirty="0">
                <a:solidFill>
                  <a:srgbClr val="C810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</a:t>
            </a:r>
            <a:endParaRPr lang="en-US" sz="7200" dirty="0"/>
          </a:p>
        </p:txBody>
      </p:sp>
      <p:sp>
        <p:nvSpPr>
          <p:cNvPr id="11" name="Shape 9"/>
          <p:cNvSpPr/>
          <p:nvPr/>
        </p:nvSpPr>
        <p:spPr>
          <a:xfrm>
            <a:off x="4457700" y="4617720"/>
            <a:ext cx="731520" cy="0"/>
          </a:xfrm>
          <a:prstGeom prst="line">
            <a:avLst/>
          </a:prstGeom>
          <a:noFill/>
          <a:ln w="25400">
            <a:solidFill>
              <a:srgbClr val="B8915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2" name="Text 10"/>
          <p:cNvSpPr/>
          <p:nvPr/>
        </p:nvSpPr>
        <p:spPr>
          <a:xfrm>
            <a:off x="3520440" y="4800600"/>
            <a:ext cx="2606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Objectif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6400800" y="2743200"/>
            <a:ext cx="2606040" cy="3291840"/>
          </a:xfrm>
          <a:prstGeom prst="roundRect">
            <a:avLst>
              <a:gd name="adj" fmla="val 2807"/>
            </a:avLst>
          </a:prstGeom>
          <a:solidFill>
            <a:srgbClr val="4A4541"/>
          </a:solidFill>
          <a:ln/>
          <a:effectLst>
            <a:outerShdw blurRad="127000" dist="381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4" name="Text 12"/>
          <p:cNvSpPr/>
          <p:nvPr/>
        </p:nvSpPr>
        <p:spPr>
          <a:xfrm>
            <a:off x="6400800" y="3063240"/>
            <a:ext cx="26060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200" b="1" dirty="0">
                <a:solidFill>
                  <a:srgbClr val="C810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7200" dirty="0"/>
          </a:p>
        </p:txBody>
      </p:sp>
      <p:sp>
        <p:nvSpPr>
          <p:cNvPr id="15" name="Shape 13"/>
          <p:cNvSpPr/>
          <p:nvPr/>
        </p:nvSpPr>
        <p:spPr>
          <a:xfrm>
            <a:off x="7338060" y="4617720"/>
            <a:ext cx="731520" cy="0"/>
          </a:xfrm>
          <a:prstGeom prst="line">
            <a:avLst/>
          </a:prstGeom>
          <a:noFill/>
          <a:ln w="25400">
            <a:solidFill>
              <a:srgbClr val="B8915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6" name="Text 14"/>
          <p:cNvSpPr/>
          <p:nvPr/>
        </p:nvSpPr>
        <p:spPr>
          <a:xfrm>
            <a:off x="6400800" y="4800600"/>
            <a:ext cx="2606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Données</a:t>
            </a:r>
            <a:endParaRPr lang="en-US" sz="1700" dirty="0"/>
          </a:p>
        </p:txBody>
      </p:sp>
      <p:sp>
        <p:nvSpPr>
          <p:cNvPr id="17" name="Shape 15"/>
          <p:cNvSpPr/>
          <p:nvPr/>
        </p:nvSpPr>
        <p:spPr>
          <a:xfrm>
            <a:off x="9281160" y="2743200"/>
            <a:ext cx="2606040" cy="3291840"/>
          </a:xfrm>
          <a:prstGeom prst="roundRect">
            <a:avLst>
              <a:gd name="adj" fmla="val 2807"/>
            </a:avLst>
          </a:prstGeom>
          <a:solidFill>
            <a:srgbClr val="4A4541"/>
          </a:solidFill>
          <a:ln/>
          <a:effectLst>
            <a:outerShdw blurRad="127000" dist="381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8" name="Text 16"/>
          <p:cNvSpPr/>
          <p:nvPr/>
        </p:nvSpPr>
        <p:spPr>
          <a:xfrm>
            <a:off x="9281160" y="3063240"/>
            <a:ext cx="26060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200" b="1" dirty="0">
                <a:solidFill>
                  <a:srgbClr val="C810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</a:t>
            </a:r>
            <a:endParaRPr lang="en-US" sz="7200" dirty="0"/>
          </a:p>
        </p:txBody>
      </p:sp>
      <p:sp>
        <p:nvSpPr>
          <p:cNvPr id="19" name="Shape 17"/>
          <p:cNvSpPr/>
          <p:nvPr/>
        </p:nvSpPr>
        <p:spPr>
          <a:xfrm>
            <a:off x="10218420" y="4617720"/>
            <a:ext cx="731520" cy="0"/>
          </a:xfrm>
          <a:prstGeom prst="line">
            <a:avLst/>
          </a:prstGeom>
          <a:noFill/>
          <a:ln w="25400">
            <a:solidFill>
              <a:srgbClr val="B8915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0" name="Text 18"/>
          <p:cNvSpPr/>
          <p:nvPr/>
        </p:nvSpPr>
        <p:spPr>
          <a:xfrm>
            <a:off x="9281160" y="4800600"/>
            <a:ext cx="2606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Exigences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11414455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RODE EN DÉTAIL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26232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Les 4 piliers d'un prompt efficace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2057400"/>
            <a:ext cx="10881360" cy="1024128"/>
          </a:xfrm>
          <a:prstGeom prst="roundRect">
            <a:avLst>
              <a:gd name="adj" fmla="val 4464"/>
            </a:avLst>
          </a:prstGeom>
          <a:solidFill>
            <a:srgbClr val="FAF8F7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5" name="Shape 3"/>
          <p:cNvSpPr/>
          <p:nvPr/>
        </p:nvSpPr>
        <p:spPr>
          <a:xfrm>
            <a:off x="868680" y="2249424"/>
            <a:ext cx="640080" cy="64008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868680" y="2249424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737360" y="2130552"/>
            <a:ext cx="182880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6232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Rôle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3657600" y="2130552"/>
            <a:ext cx="365760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45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profil que l'IA doit incarner.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7406640" y="2130552"/>
            <a:ext cx="393192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i="1" dirty="0">
                <a:solidFill>
                  <a:srgbClr val="B891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 </a:t>
            </a:r>
            <a:r>
              <a:rPr lang="en-US" sz="1150" i="1" dirty="0">
                <a:solidFill>
                  <a:srgbClr val="6B6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Expert en community management immobilier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640080" y="3200400"/>
            <a:ext cx="10881360" cy="1024128"/>
          </a:xfrm>
          <a:prstGeom prst="roundRect">
            <a:avLst>
              <a:gd name="adj" fmla="val 4464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1" name="Shape 9"/>
          <p:cNvSpPr/>
          <p:nvPr/>
        </p:nvSpPr>
        <p:spPr>
          <a:xfrm>
            <a:off x="868680" y="3392424"/>
            <a:ext cx="640080" cy="64008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2" name="Text 10"/>
          <p:cNvSpPr/>
          <p:nvPr/>
        </p:nvSpPr>
        <p:spPr>
          <a:xfrm>
            <a:off x="868680" y="3392424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</a:t>
            </a:r>
            <a:endParaRPr lang="en-US" sz="2600" dirty="0"/>
          </a:p>
        </p:txBody>
      </p:sp>
      <p:sp>
        <p:nvSpPr>
          <p:cNvPr id="13" name="Text 11"/>
          <p:cNvSpPr/>
          <p:nvPr/>
        </p:nvSpPr>
        <p:spPr>
          <a:xfrm>
            <a:off x="1737360" y="3273552"/>
            <a:ext cx="182880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6232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Objectif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3657600" y="3273552"/>
            <a:ext cx="365760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45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 qu'on attend concrètement en sortie.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7406640" y="3273552"/>
            <a:ext cx="393192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i="1" dirty="0">
                <a:solidFill>
                  <a:srgbClr val="B891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 </a:t>
            </a:r>
            <a:r>
              <a:rPr lang="en-US" sz="1150" i="1" dirty="0">
                <a:solidFill>
                  <a:srgbClr val="6B6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Rédiger 3 publications Instagram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640080" y="4343400"/>
            <a:ext cx="10881360" cy="1024128"/>
          </a:xfrm>
          <a:prstGeom prst="roundRect">
            <a:avLst>
              <a:gd name="adj" fmla="val 4464"/>
            </a:avLst>
          </a:prstGeom>
          <a:solidFill>
            <a:srgbClr val="FAF8F7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7" name="Shape 15"/>
          <p:cNvSpPr/>
          <p:nvPr/>
        </p:nvSpPr>
        <p:spPr>
          <a:xfrm>
            <a:off x="868680" y="4535424"/>
            <a:ext cx="640080" cy="64008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8" name="Text 16"/>
          <p:cNvSpPr/>
          <p:nvPr/>
        </p:nvSpPr>
        <p:spPr>
          <a:xfrm>
            <a:off x="868680" y="4535424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2600" dirty="0"/>
          </a:p>
        </p:txBody>
      </p:sp>
      <p:sp>
        <p:nvSpPr>
          <p:cNvPr id="19" name="Text 17"/>
          <p:cNvSpPr/>
          <p:nvPr/>
        </p:nvSpPr>
        <p:spPr>
          <a:xfrm>
            <a:off x="1737360" y="4416552"/>
            <a:ext cx="182880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6232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Données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3657600" y="4416552"/>
            <a:ext cx="365760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45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contexte fourni : secteur, cible, ton, contraintes.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7406640" y="4416552"/>
            <a:ext cx="393192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i="1" dirty="0">
                <a:solidFill>
                  <a:srgbClr val="B891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 </a:t>
            </a:r>
            <a:r>
              <a:rPr lang="en-US" sz="1150" i="1" dirty="0">
                <a:solidFill>
                  <a:srgbClr val="6B6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Agence généraliste, primo-accédants, ton de proximité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640080" y="5486400"/>
            <a:ext cx="10881360" cy="1024128"/>
          </a:xfrm>
          <a:prstGeom prst="roundRect">
            <a:avLst>
              <a:gd name="adj" fmla="val 4464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3" name="Shape 21"/>
          <p:cNvSpPr/>
          <p:nvPr/>
        </p:nvSpPr>
        <p:spPr>
          <a:xfrm>
            <a:off x="868680" y="5678424"/>
            <a:ext cx="640080" cy="64008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24" name="Text 22"/>
          <p:cNvSpPr/>
          <p:nvPr/>
        </p:nvSpPr>
        <p:spPr>
          <a:xfrm>
            <a:off x="868680" y="5678424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</a:t>
            </a:r>
            <a:endParaRPr lang="en-US" sz="2600" dirty="0"/>
          </a:p>
        </p:txBody>
      </p:sp>
      <p:sp>
        <p:nvSpPr>
          <p:cNvPr id="25" name="Text 23"/>
          <p:cNvSpPr/>
          <p:nvPr/>
        </p:nvSpPr>
        <p:spPr>
          <a:xfrm>
            <a:off x="1737360" y="5559552"/>
            <a:ext cx="182880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6232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Exigences</a:t>
            </a:r>
            <a:endParaRPr lang="en-US" sz="1700" dirty="0"/>
          </a:p>
        </p:txBody>
      </p:sp>
      <p:sp>
        <p:nvSpPr>
          <p:cNvPr id="26" name="Text 24"/>
          <p:cNvSpPr/>
          <p:nvPr/>
        </p:nvSpPr>
        <p:spPr>
          <a:xfrm>
            <a:off x="3657600" y="5559552"/>
            <a:ext cx="365760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45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contraintes à respecter dans la réponse.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7406640" y="5559552"/>
            <a:ext cx="393192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i="1" dirty="0">
                <a:solidFill>
                  <a:srgbClr val="B891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 </a:t>
            </a:r>
            <a:r>
              <a:rPr lang="en-US" sz="1150" i="1" dirty="0">
                <a:solidFill>
                  <a:srgbClr val="6B6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Longueur, format, ton, mots à éviter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11414455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2623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B891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MISE EN PRATIQUE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 prompt RODE complet appliqué au calendrier éditorial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02920" y="1554480"/>
            <a:ext cx="5349240" cy="5074920"/>
          </a:xfrm>
          <a:prstGeom prst="roundRect">
            <a:avLst>
              <a:gd name="adj" fmla="val 901"/>
            </a:avLst>
          </a:prstGeom>
          <a:solidFill>
            <a:srgbClr val="4A4541"/>
          </a:solidFill>
          <a:ln/>
          <a:effectLst>
            <a:outerShdw blurRad="127000" dist="381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5" name="Text 3"/>
          <p:cNvSpPr/>
          <p:nvPr/>
        </p:nvSpPr>
        <p:spPr>
          <a:xfrm>
            <a:off x="731520" y="1737360"/>
            <a:ext cx="4892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RÔLE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731520" y="1984248"/>
            <a:ext cx="4892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95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 es un expert en community management spécialisé dans le secteur de l'immobilier, avec une bonne connaissance des attentes des primo-accédants, vendeurs et propriétaires.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731520" y="2743200"/>
            <a:ext cx="4892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OBJECTIF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731520" y="2990088"/>
            <a:ext cx="489204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95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Crée un calendrier éditorial sur 2 mois pour les réseaux sociaux (Instagram et Facebook) d'une agence immobilière. Pour chaque publication, rédige le contenu textuel court qui sera affiché directement sur un template visuel existant (titre + phrase de conseil/explication), prêt à être intégré sans retouche.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731520" y="4251960"/>
            <a:ext cx="4892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DONNÉES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31520" y="4498848"/>
            <a:ext cx="489204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90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Secteur : agence immobilière généraliste</a:t>
            </a:r>
            <a:endParaRPr lang="en-US" sz="900" dirty="0"/>
          </a:p>
          <a:p>
            <a:pPr marL="0" indent="0">
              <a:lnSpc>
                <a:spcPct val="108000"/>
              </a:lnSpc>
              <a:buNone/>
            </a:pPr>
            <a:r>
              <a:rPr lang="en-US" sz="90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Cible : primo-accédants, propriétaires, vendeurs</a:t>
            </a:r>
            <a:endParaRPr lang="en-US" sz="900" dirty="0"/>
          </a:p>
          <a:p>
            <a:pPr marL="0" indent="0">
              <a:lnSpc>
                <a:spcPct val="108000"/>
              </a:lnSpc>
              <a:buNone/>
            </a:pPr>
            <a:r>
              <a:rPr lang="en-US" sz="90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Ton souhaité : professionnel mais accessible, avec une touche de proximité</a:t>
            </a:r>
            <a:endParaRPr lang="en-US" sz="900" dirty="0"/>
          </a:p>
          <a:p>
            <a:pPr marL="0" indent="0">
              <a:lnSpc>
                <a:spcPct val="108000"/>
              </a:lnSpc>
              <a:buNone/>
            </a:pPr>
            <a:r>
              <a:rPr lang="en-US" sz="90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Format de référence : posts courts type « conseil pratique » (titre encadré + 2-3 lignes d'explication), à la manière des publications « 5 bonnes résolutions immobilières »</a:t>
            </a:r>
            <a:endParaRPr lang="en-US" sz="900" dirty="0"/>
          </a:p>
          <a:p>
            <a:pPr marL="0" indent="0">
              <a:lnSpc>
                <a:spcPct val="108000"/>
              </a:lnSpc>
              <a:buNone/>
            </a:pPr>
            <a:r>
              <a:rPr lang="en-US" sz="90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Objectif business : générer des prises de contact et renforcer la crédibilité de l'agence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6126480" y="1554480"/>
            <a:ext cx="5349240" cy="5074920"/>
          </a:xfrm>
          <a:prstGeom prst="roundRect">
            <a:avLst>
              <a:gd name="adj" fmla="val 901"/>
            </a:avLst>
          </a:prstGeom>
          <a:solidFill>
            <a:srgbClr val="4A4541"/>
          </a:solidFill>
          <a:ln/>
          <a:effectLst>
            <a:outerShdw blurRad="127000" dist="381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2" name="Text 10"/>
          <p:cNvSpPr/>
          <p:nvPr/>
        </p:nvSpPr>
        <p:spPr>
          <a:xfrm>
            <a:off x="6355080" y="1737360"/>
            <a:ext cx="4892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EXIGENCES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355080" y="1984248"/>
            <a:ext cx="48920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90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3 publications/semaine, ~24 sur 2 mois</a:t>
            </a:r>
            <a:endParaRPr lang="en-US" sz="900" dirty="0"/>
          </a:p>
          <a:p>
            <a:pPr marL="0" indent="0">
              <a:lnSpc>
                <a:spcPct val="108000"/>
              </a:lnSpc>
              <a:buNone/>
            </a:pPr>
            <a:r>
              <a:rPr lang="en-US" sz="90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Indiquer : date, thème, type de contenu (photo / story / carrousel)</a:t>
            </a:r>
            <a:endParaRPr lang="en-US" sz="900" dirty="0"/>
          </a:p>
          <a:p>
            <a:pPr marL="0" indent="0">
              <a:lnSpc>
                <a:spcPct val="108000"/>
              </a:lnSpc>
              <a:buNone/>
            </a:pPr>
            <a:r>
              <a:rPr lang="en-US" sz="90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4 publications/mois sur l'actualité du marché local (taux, tendances, réglementation, DPE...)</a:t>
            </a:r>
            <a:endParaRPr lang="en-US" sz="900" dirty="0"/>
          </a:p>
          <a:p>
            <a:pPr marL="0" indent="0">
              <a:lnSpc>
                <a:spcPct val="108000"/>
              </a:lnSpc>
              <a:buNone/>
            </a:pPr>
            <a:r>
              <a:rPr lang="en-US" sz="90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Les autres : conseils primo-accédants, astuces propriétaires, étapes clés achat/vente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6355080" y="3200400"/>
            <a:ext cx="4892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5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RÈGLES SELON LE TYPE DE CONTENU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Text 13"/>
          <p:cNvSpPr/>
          <p:nvPr/>
        </p:nvSpPr>
        <p:spPr>
          <a:xfrm>
            <a:off x="6355080" y="3447288"/>
            <a:ext cx="48920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90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PHOTO / STORY : un seul bloc (titre 3-6 mots + phrase de conseil 15-25 mots) → colonne « Slide 1 »</a:t>
            </a:r>
            <a:endParaRPr lang="en-US" sz="900" dirty="0"/>
          </a:p>
          <a:p>
            <a:pPr marL="0" indent="0">
              <a:lnSpc>
                <a:spcPct val="108000"/>
              </a:lnSpc>
              <a:buNone/>
            </a:pPr>
            <a:r>
              <a:rPr lang="en-US" sz="90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CARROUSEL (4-6 slides) : slide 1 = titre de couverture accrocheur ; slides suivantes numérotées (1., 2., 3....) racontant une histoire cohérente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6355080" y="4526280"/>
            <a:ext cx="4892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TON SOUHAITÉ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7" name="Text 15"/>
          <p:cNvSpPr/>
          <p:nvPr/>
        </p:nvSpPr>
        <p:spPr>
          <a:xfrm>
            <a:off x="6355080" y="4773168"/>
            <a:ext cx="4892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900" dirty="0">
                <a:solidFill>
                  <a:srgbClr val="EA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 si vous parliez à un ami autour d'un café — vouvoiement, phrases courtes, vocabulaire simple, parfois une touche d'humour. Évitez le ton « guide pratique » (« il convient de... »). Préférez des interpellations directes (« vous y avez pensé ? », « le saviez-vous ? »), façon comptes Instagram d'agences modernes.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1414455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232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ABB7DB-726C-C8B1-D7BE-61CB52D80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16">
            <a:extLst>
              <a:ext uri="{FF2B5EF4-FFF2-40B4-BE49-F238E27FC236}">
                <a16:creationId xmlns:a16="http://schemas.microsoft.com/office/drawing/2014/main" id="{98676919-4100-7A30-A50F-13FDC4358ACF}"/>
              </a:ext>
            </a:extLst>
          </p:cNvPr>
          <p:cNvSpPr/>
          <p:nvPr/>
        </p:nvSpPr>
        <p:spPr>
          <a:xfrm>
            <a:off x="11414455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6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0093B82D-0268-1795-5321-406952657A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8863" y="606490"/>
            <a:ext cx="10342581" cy="542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7353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2235</Words>
  <Application>Microsoft Office PowerPoint</Application>
  <PresentationFormat>Grand écran</PresentationFormat>
  <Paragraphs>375</Paragraphs>
  <Slides>34</Slides>
  <Notes>34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34</vt:i4>
      </vt:variant>
    </vt:vector>
  </HeadingPairs>
  <TitlesOfParts>
    <vt:vector size="38" baseType="lpstr">
      <vt:lpstr>Arial</vt:lpstr>
      <vt:lpstr>Calibri</vt:lpstr>
      <vt:lpstr>Cambria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IA &amp; Immobilier — Automatiser sa communication réseaux sociaux</dc:title>
  <dc:subject>PptxGenJS Presentation</dc:subject>
  <dc:creator>Lynda</dc:creator>
  <cp:lastModifiedBy>Lynda MAACHA</cp:lastModifiedBy>
  <cp:revision>8</cp:revision>
  <dcterms:created xsi:type="dcterms:W3CDTF">2026-06-21T12:56:33Z</dcterms:created>
  <dcterms:modified xsi:type="dcterms:W3CDTF">2026-06-22T14:01:57Z</dcterms:modified>
</cp:coreProperties>
</file>